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323" r:id="rId4"/>
    <p:sldId id="332" r:id="rId5"/>
    <p:sldId id="329" r:id="rId6"/>
    <p:sldId id="271" r:id="rId7"/>
    <p:sldId id="272" r:id="rId8"/>
    <p:sldId id="262" r:id="rId9"/>
    <p:sldId id="313" r:id="rId10"/>
    <p:sldId id="265" r:id="rId11"/>
    <p:sldId id="266" r:id="rId12"/>
    <p:sldId id="325" r:id="rId13"/>
    <p:sldId id="270" r:id="rId14"/>
    <p:sldId id="314" r:id="rId15"/>
    <p:sldId id="275" r:id="rId16"/>
    <p:sldId id="276" r:id="rId17"/>
    <p:sldId id="277" r:id="rId18"/>
    <p:sldId id="278" r:id="rId19"/>
    <p:sldId id="279" r:id="rId20"/>
    <p:sldId id="321" r:id="rId21"/>
    <p:sldId id="319" r:id="rId22"/>
    <p:sldId id="280" r:id="rId23"/>
    <p:sldId id="330" r:id="rId24"/>
    <p:sldId id="331" r:id="rId25"/>
    <p:sldId id="292" r:id="rId26"/>
    <p:sldId id="294" r:id="rId27"/>
    <p:sldId id="295" r:id="rId28"/>
    <p:sldId id="326" r:id="rId29"/>
    <p:sldId id="327" r:id="rId30"/>
    <p:sldId id="328" r:id="rId31"/>
    <p:sldId id="304" r:id="rId32"/>
    <p:sldId id="299" r:id="rId33"/>
    <p:sldId id="310" r:id="rId34"/>
    <p:sldId id="300" r:id="rId35"/>
    <p:sldId id="302" r:id="rId36"/>
    <p:sldId id="293" r:id="rId37"/>
    <p:sldId id="289" r:id="rId38"/>
    <p:sldId id="322" r:id="rId39"/>
    <p:sldId id="312" r:id="rId40"/>
    <p:sldId id="317" r:id="rId41"/>
    <p:sldId id="284" r:id="rId42"/>
    <p:sldId id="303" r:id="rId43"/>
    <p:sldId id="297" r:id="rId44"/>
  </p:sldIdLst>
  <p:sldSz cx="18288000" cy="10287000"/>
  <p:notesSz cx="6858000" cy="9144000"/>
  <p:embeddedFontLst>
    <p:embeddedFont>
      <p:font typeface="Arial Black" panose="020B0A04020102020204" pitchFamily="34" charset="0"/>
      <p:bold r:id="rId46"/>
    </p:embeddedFont>
    <p:embeddedFont>
      <p:font typeface="Calibri" panose="020F0502020204030204" pitchFamily="34" charset="0"/>
      <p:regular r:id="rId47"/>
      <p:bold r:id="rId48"/>
      <p:italic r:id="rId49"/>
      <p:boldItalic r:id="rId50"/>
    </p:embeddedFont>
    <p:embeddedFont>
      <p:font typeface="Jura" panose="020B0604020202020204" charset="0"/>
      <p:regular r:id="rId51"/>
    </p:embeddedFont>
    <p:embeddedFont>
      <p:font typeface="Jura Bold" panose="020B0604020202020204" charset="0"/>
      <p:regular r:id="rId52"/>
    </p:embeddedFont>
    <p:embeddedFont>
      <p:font typeface="Jura Light" panose="020B0604020202020204" charset="0"/>
      <p:regular r:id="rId53"/>
    </p:embeddedFont>
    <p:embeddedFont>
      <p:font typeface="Knewave" panose="020B0604020202020204" charset="0"/>
      <p:regular r:id="rId54"/>
    </p:embeddedFont>
    <p:embeddedFont>
      <p:font typeface="Roboto" panose="020B0604020202020204" charset="0"/>
      <p:regular r:id="rId55"/>
    </p:embeddedFont>
    <p:embeddedFont>
      <p:font typeface="Roboto Bold" panose="020B0604020202020204" charset="0"/>
      <p:regular r:id="rId56"/>
    </p:embeddedFont>
    <p:embeddedFont>
      <p:font typeface="Roboto Condensed" panose="020B0604020202020204" charset="0"/>
      <p:regular r:id="rId57"/>
    </p:embeddedFont>
    <p:embeddedFont>
      <p:font typeface="Roboto Condensed Bold" panose="020B0604020202020204" charset="0"/>
      <p:regular r:id="rId58"/>
    </p:embeddedFont>
    <p:embeddedFont>
      <p:font typeface="Source Serif Pro" panose="02040603050405020204" pitchFamily="18" charset="0"/>
      <p:regular r:id="rId59"/>
      <p:bold r:id="rId60"/>
      <p:italic r:id="rId61"/>
      <p:boldItalic r:id="rId62"/>
    </p:embeddedFont>
    <p:embeddedFont>
      <p:font typeface="Tahoma" panose="020B0604030504040204" pitchFamily="3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94622" autoAdjust="0"/>
  </p:normalViewPr>
  <p:slideViewPr>
    <p:cSldViewPr>
      <p:cViewPr varScale="1">
        <p:scale>
          <a:sx n="40" d="100"/>
          <a:sy n="40" d="100"/>
        </p:scale>
        <p:origin x="6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98853-739D-40A4-AA8A-2253F42E0479}" type="datetimeFigureOut">
              <a:rPr lang="fr-FR" smtClean="0"/>
              <a:t>05/09/2025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98D2D-2587-489B-99C8-664762E8D809}" type="slidenum">
              <a:rPr lang="fr-FR" smtClean="0"/>
              <a:t>‹N°›</a:t>
            </a:fld>
            <a:endParaRPr lang="fr-FR"/>
          </a:p>
        </p:txBody>
      </p:sp>
    </p:spTree>
    <p:extLst>
      <p:ext uri="{BB962C8B-B14F-4D97-AF65-F5344CB8AC3E}">
        <p14:creationId xmlns:p14="http://schemas.microsoft.com/office/powerpoint/2010/main" val="188176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F98D2D-2587-489B-99C8-664762E8D809}" type="slidenum">
              <a:rPr lang="fr-FR" smtClean="0"/>
              <a:t>29</a:t>
            </a:fld>
            <a:endParaRPr lang="fr-FR"/>
          </a:p>
        </p:txBody>
      </p:sp>
    </p:spTree>
    <p:extLst>
      <p:ext uri="{BB962C8B-B14F-4D97-AF65-F5344CB8AC3E}">
        <p14:creationId xmlns:p14="http://schemas.microsoft.com/office/powerpoint/2010/main" val="276099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F98D2D-2587-489B-99C8-664762E8D809}" type="slidenum">
              <a:rPr lang="fr-FR" smtClean="0"/>
              <a:t>30</a:t>
            </a:fld>
            <a:endParaRPr lang="fr-FR"/>
          </a:p>
        </p:txBody>
      </p:sp>
    </p:spTree>
    <p:extLst>
      <p:ext uri="{BB962C8B-B14F-4D97-AF65-F5344CB8AC3E}">
        <p14:creationId xmlns:p14="http://schemas.microsoft.com/office/powerpoint/2010/main" val="194648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svg"/><Relationship Id="rId7"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41.svg"/><Relationship Id="rId10" Type="http://schemas.openxmlformats.org/officeDocument/2006/relationships/hyperlink" Target="https://www.blogdumoderateur.com/chiffres-chatgpt/" TargetMode="External"/><Relationship Id="rId4" Type="http://schemas.openxmlformats.org/officeDocument/2006/relationships/image" Target="../media/image40.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sv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45.png"/><Relationship Id="rId9"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51.jpeg"/><Relationship Id="rId4" Type="http://schemas.openxmlformats.org/officeDocument/2006/relationships/image" Target="../media/image2.sv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9.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8.png"/><Relationship Id="rId5" Type="http://schemas.openxmlformats.org/officeDocument/2006/relationships/image" Target="../media/image11.jpeg"/><Relationship Id="rId1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49.png"/><Relationship Id="rId9" Type="http://schemas.openxmlformats.org/officeDocument/2006/relationships/image" Target="../media/image13.png"/><Relationship Id="rId14" Type="http://schemas.openxmlformats.org/officeDocument/2006/relationships/hyperlink" Target="https://www.linkedin.com/posts/st%C3%A9phanie-dumas_iag-ia-formation-activity-7288539079225278466-ANXl?utm_source=share&amp;utm_medium=member_deskto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omparia.beta.gouv.fr"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hyperlink" Target="https://www.comparia.beta.gouv.fr"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s://www.comparia.beta.gouv.fr" TargetMode="External"/><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hyperlink" Target="https://www.astrapi.com/wp-content/uploads/sites/31/quiz-ia/" TargetMode="External"/><Relationship Id="rId5" Type="http://schemas.openxmlformats.org/officeDocument/2006/relationships/hyperlink" Target="https://sightengine.com/ia-ou-pas"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comparia.beta.gouv.fr/arene/?cgu_acceptees"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hyperlink" Target="https://www.comparia.beta.gouv.f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hyperlink" Target="https://www.canva.com/dream-lab" TargetMode="External"/><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62.gif"/><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62.gif"/><Relationship Id="rId4" Type="http://schemas.openxmlformats.org/officeDocument/2006/relationships/hyperlink" Target="https://www.dicte.ai" TargetMode="External"/><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62.gif"/><Relationship Id="rId4" Type="http://schemas.openxmlformats.org/officeDocument/2006/relationships/hyperlink" Target="https://app.photoroom.com" TargetMode="External"/><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hyperlink" Target="https://actif.numedu.org" TargetMode="External"/><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62.gif"/><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actif.numedu.org" TargetMode="External"/><Relationship Id="rId7" Type="http://schemas.openxmlformats.org/officeDocument/2006/relationships/image" Target="../media/image6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gif"/><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uneiaparjour.fr/" TargetMode="External"/><Relationship Id="rId5" Type="http://schemas.openxmlformats.org/officeDocument/2006/relationships/image" Target="../media/image70.jpe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3.png"/><Relationship Id="rId7" Type="http://schemas.openxmlformats.org/officeDocument/2006/relationships/image" Target="../media/image1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docs.google.com/drawings/d/1q7HMcET0kUtxa2bB6j0EvtC1gG6e74nuN8n6I3wW5rU/edit?usp=sharing"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www.comparia.beta.gouv.fr/faq" TargetMode="External"/><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4.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ici.exploratv.ca/quiz/1-IA-questions-robots-technologie-inventions-informatique/" TargetMode="External"/><Relationship Id="rId4" Type="http://schemas.openxmlformats.org/officeDocument/2006/relationships/image" Target="../media/image79.sv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hyperlink" Target="https://www.info.gouv.fr/actualite/ia-connaissez-vous-albert" TargetMode="Externa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82.png"/><Relationship Id="rId4" Type="http://schemas.openxmlformats.org/officeDocument/2006/relationships/hyperlink" Target="https://chatgpt.com/c/679b430b-6f64-8013-8543-341910247dc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83.png"/><Relationship Id="rId4" Type="http://schemas.openxmlformats.org/officeDocument/2006/relationships/image" Target="../media/image62.gif"/></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kaZ6zTwVncw"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8.png"/><Relationship Id="rId7" Type="http://schemas.openxmlformats.org/officeDocument/2006/relationships/hyperlink" Target="https://ici.exploratv.ca/quiz/1-IA-questions-robots-technologie-inventions-informatique/" TargetMode="Externa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hyperlink" Target="https://www.astrapi.com/wp-content/uploads/sites/31/quiz-ia/" TargetMode="External"/><Relationship Id="rId4" Type="http://schemas.openxmlformats.org/officeDocument/2006/relationships/image" Target="../media/image79.svg"/></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hyperlink" Target="https://actif.numedu.org" TargetMode="External"/><Relationship Id="rId1" Type="http://schemas.openxmlformats.org/officeDocument/2006/relationships/slideLayout" Target="../slideLayouts/slideLayout7.xml"/><Relationship Id="rId6" Type="http://schemas.openxmlformats.org/officeDocument/2006/relationships/image" Target="../media/image65.gif"/><Relationship Id="rId5" Type="http://schemas.openxmlformats.org/officeDocument/2006/relationships/image" Target="../media/image62.gif"/><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blogdumoderateur.com/lexique-intelligence-artificielle/" TargetMode="External"/><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sv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svg"/><Relationship Id="rId10"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hyperlink" Target="https://www.blogdumoderateur.com/lexique-intelligence-artificiell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svg"/><Relationship Id="rId7" Type="http://schemas.openxmlformats.org/officeDocument/2006/relationships/hyperlink" Target="https://cafeia.org"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hyperlink" Target="https://www.cnil.fr/definition/apprentissage-automatique" TargetMode="External"/><Relationship Id="rId5" Type="http://schemas.openxmlformats.org/officeDocument/2006/relationships/image" Target="../media/image34.png"/><Relationship Id="rId10" Type="http://schemas.openxmlformats.org/officeDocument/2006/relationships/hyperlink" Target="https://www.europarl.europa.eu/news/fr/headlines/society/20200827STO85804/intelligence-artificielle-definition-et-utilisation" TargetMode="External"/><Relationship Id="rId4" Type="http://schemas.openxmlformats.org/officeDocument/2006/relationships/image" Target="../media/image33.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46129" y="3815585"/>
            <a:ext cx="17705463" cy="2064668"/>
          </a:xfrm>
          <a:prstGeom prst="rect">
            <a:avLst/>
          </a:prstGeom>
        </p:spPr>
        <p:txBody>
          <a:bodyPr lIns="0" tIns="0" rIns="0" bIns="0" rtlCol="0" anchor="t">
            <a:spAutoFit/>
          </a:bodyPr>
          <a:lstStyle/>
          <a:p>
            <a:pPr algn="ctr">
              <a:lnSpc>
                <a:spcPts val="5610"/>
              </a:lnSpc>
            </a:pPr>
            <a:r>
              <a:rPr lang="en-US" sz="5100" b="1" dirty="0">
                <a:solidFill>
                  <a:srgbClr val="084593"/>
                </a:solidFill>
                <a:latin typeface="Roboto Condensed Bold"/>
                <a:ea typeface="Roboto Condensed Bold"/>
                <a:cs typeface="Roboto Condensed Bold"/>
                <a:sym typeface="Roboto Condensed Bold"/>
              </a:rPr>
              <a:t>ATELIER NUMERIQUE COLLECTIF</a:t>
            </a:r>
          </a:p>
          <a:p>
            <a:pPr algn="l">
              <a:lnSpc>
                <a:spcPts val="7039"/>
              </a:lnSpc>
            </a:pPr>
            <a:r>
              <a:rPr lang="en-US" sz="6399" b="1" dirty="0">
                <a:solidFill>
                  <a:srgbClr val="6420FF"/>
                </a:solidFill>
                <a:latin typeface="Roboto Condensed Bold"/>
                <a:ea typeface="Roboto Condensed Bold"/>
                <a:cs typeface="Roboto Condensed Bold"/>
                <a:sym typeface="Roboto Condensed Bold"/>
              </a:rPr>
              <a:t>									IA</a:t>
            </a:r>
          </a:p>
          <a:p>
            <a:pPr algn="l">
              <a:lnSpc>
                <a:spcPts val="3520"/>
              </a:lnSpc>
            </a:pPr>
            <a:endParaRPr lang="en-US" sz="3200" b="1" dirty="0">
              <a:solidFill>
                <a:srgbClr val="020191"/>
              </a:solidFill>
              <a:latin typeface="Roboto Condensed Bold"/>
              <a:ea typeface="Roboto Condensed Bold"/>
              <a:cs typeface="Roboto Condensed Bold"/>
              <a:sym typeface="Roboto Condensed Bold"/>
            </a:endParaRPr>
          </a:p>
        </p:txBody>
      </p:sp>
      <p:sp>
        <p:nvSpPr>
          <p:cNvPr id="5" name="Freeform 5"/>
          <p:cNvSpPr/>
          <p:nvPr/>
        </p:nvSpPr>
        <p:spPr>
          <a:xfrm rot="-5809588">
            <a:off x="135201" y="6754867"/>
            <a:ext cx="1377865" cy="1019620"/>
          </a:xfrm>
          <a:custGeom>
            <a:avLst/>
            <a:gdLst/>
            <a:ahLst/>
            <a:cxnLst/>
            <a:rect l="l" t="t" r="r" b="b"/>
            <a:pathLst>
              <a:path w="1377865" h="1019620">
                <a:moveTo>
                  <a:pt x="0" y="0"/>
                </a:moveTo>
                <a:lnTo>
                  <a:pt x="1377864" y="0"/>
                </a:lnTo>
                <a:lnTo>
                  <a:pt x="1377864" y="1019620"/>
                </a:lnTo>
                <a:lnTo>
                  <a:pt x="0" y="1019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5849600" y="3204100"/>
            <a:ext cx="2135730" cy="2119712"/>
          </a:xfrm>
          <a:custGeom>
            <a:avLst/>
            <a:gdLst/>
            <a:ahLst/>
            <a:cxnLst/>
            <a:rect l="l" t="t" r="r" b="b"/>
            <a:pathLst>
              <a:path w="2135730" h="2119712">
                <a:moveTo>
                  <a:pt x="0" y="0"/>
                </a:moveTo>
                <a:lnTo>
                  <a:pt x="2135730" y="0"/>
                </a:lnTo>
                <a:lnTo>
                  <a:pt x="2135730" y="2119712"/>
                </a:lnTo>
                <a:lnTo>
                  <a:pt x="0" y="21197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861224" y="6592886"/>
            <a:ext cx="5306886" cy="1229559"/>
          </a:xfrm>
          <a:custGeom>
            <a:avLst/>
            <a:gdLst/>
            <a:ahLst/>
            <a:cxnLst/>
            <a:rect l="l" t="t" r="r" b="b"/>
            <a:pathLst>
              <a:path w="5306886" h="1229559">
                <a:moveTo>
                  <a:pt x="0" y="0"/>
                </a:moveTo>
                <a:lnTo>
                  <a:pt x="5306887" y="0"/>
                </a:lnTo>
                <a:lnTo>
                  <a:pt x="5306887" y="1229560"/>
                </a:lnTo>
                <a:lnTo>
                  <a:pt x="0" y="1229560"/>
                </a:lnTo>
                <a:lnTo>
                  <a:pt x="0" y="0"/>
                </a:lnTo>
                <a:close/>
              </a:path>
            </a:pathLst>
          </a:custGeom>
          <a:blipFill>
            <a:blip r:embed="rId6"/>
            <a:stretch>
              <a:fillRect l="-71540" t="-150542" r="-268653" b="-818161"/>
            </a:stretch>
          </a:blipFill>
        </p:spPr>
      </p:sp>
      <p:sp>
        <p:nvSpPr>
          <p:cNvPr id="9" name="Freeform 9"/>
          <p:cNvSpPr/>
          <p:nvPr/>
        </p:nvSpPr>
        <p:spPr>
          <a:xfrm>
            <a:off x="8179022" y="6227685"/>
            <a:ext cx="1825397" cy="1781637"/>
          </a:xfrm>
          <a:custGeom>
            <a:avLst/>
            <a:gdLst/>
            <a:ahLst/>
            <a:cxnLst/>
            <a:rect l="l" t="t" r="r" b="b"/>
            <a:pathLst>
              <a:path w="1825397" h="1781637">
                <a:moveTo>
                  <a:pt x="0" y="0"/>
                </a:moveTo>
                <a:lnTo>
                  <a:pt x="1825397" y="0"/>
                </a:lnTo>
                <a:lnTo>
                  <a:pt x="1825397" y="1781637"/>
                </a:lnTo>
                <a:lnTo>
                  <a:pt x="0" y="1781637"/>
                </a:lnTo>
                <a:lnTo>
                  <a:pt x="0" y="0"/>
                </a:lnTo>
                <a:close/>
              </a:path>
            </a:pathLst>
          </a:custGeom>
          <a:blipFill>
            <a:blip r:embed="rId7"/>
            <a:stretch>
              <a:fillRect/>
            </a:stretch>
          </a:blipFill>
        </p:spPr>
      </p:sp>
      <p:sp>
        <p:nvSpPr>
          <p:cNvPr id="10" name="Freeform 10"/>
          <p:cNvSpPr/>
          <p:nvPr/>
        </p:nvSpPr>
        <p:spPr>
          <a:xfrm>
            <a:off x="10732424" y="7034009"/>
            <a:ext cx="7135487" cy="1154806"/>
          </a:xfrm>
          <a:custGeom>
            <a:avLst/>
            <a:gdLst/>
            <a:ahLst/>
            <a:cxnLst/>
            <a:rect l="l" t="t" r="r" b="b"/>
            <a:pathLst>
              <a:path w="7135487" h="1154806">
                <a:moveTo>
                  <a:pt x="0" y="0"/>
                </a:moveTo>
                <a:lnTo>
                  <a:pt x="7135488" y="0"/>
                </a:lnTo>
                <a:lnTo>
                  <a:pt x="7135488" y="1154806"/>
                </a:lnTo>
                <a:lnTo>
                  <a:pt x="0" y="1154806"/>
                </a:lnTo>
                <a:lnTo>
                  <a:pt x="0" y="0"/>
                </a:lnTo>
                <a:close/>
              </a:path>
            </a:pathLst>
          </a:custGeom>
          <a:blipFill>
            <a:blip r:embed="rId8"/>
            <a:stretch>
              <a:fillRect/>
            </a:stretch>
          </a:blipFill>
        </p:spPr>
      </p:sp>
      <p:sp>
        <p:nvSpPr>
          <p:cNvPr id="11" name="Freeform 11"/>
          <p:cNvSpPr/>
          <p:nvPr/>
        </p:nvSpPr>
        <p:spPr>
          <a:xfrm>
            <a:off x="13631445" y="6219628"/>
            <a:ext cx="1337447" cy="1337447"/>
          </a:xfrm>
          <a:custGeom>
            <a:avLst/>
            <a:gdLst/>
            <a:ahLst/>
            <a:cxnLst/>
            <a:rect l="l" t="t" r="r" b="b"/>
            <a:pathLst>
              <a:path w="1337447" h="1337447">
                <a:moveTo>
                  <a:pt x="0" y="0"/>
                </a:moveTo>
                <a:lnTo>
                  <a:pt x="1337446" y="0"/>
                </a:lnTo>
                <a:lnTo>
                  <a:pt x="1337446" y="1337446"/>
                </a:lnTo>
                <a:lnTo>
                  <a:pt x="0" y="13374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7168111" y="8230598"/>
            <a:ext cx="3715434" cy="1208635"/>
          </a:xfrm>
          <a:custGeom>
            <a:avLst/>
            <a:gdLst/>
            <a:ahLst/>
            <a:cxnLst/>
            <a:rect l="l" t="t" r="r" b="b"/>
            <a:pathLst>
              <a:path w="3715434" h="1208635">
                <a:moveTo>
                  <a:pt x="0" y="0"/>
                </a:moveTo>
                <a:lnTo>
                  <a:pt x="3715433" y="0"/>
                </a:lnTo>
                <a:lnTo>
                  <a:pt x="3715433" y="1208635"/>
                </a:lnTo>
                <a:lnTo>
                  <a:pt x="0" y="1208635"/>
                </a:lnTo>
                <a:lnTo>
                  <a:pt x="0" y="0"/>
                </a:lnTo>
                <a:close/>
              </a:path>
            </a:pathLst>
          </a:custGeom>
          <a:blipFill>
            <a:blip r:embed="rId11"/>
            <a:stretch>
              <a:fillRect/>
            </a:stretch>
          </a:blipFill>
        </p:spPr>
      </p:sp>
      <p:sp>
        <p:nvSpPr>
          <p:cNvPr id="13" name="Freeform 13"/>
          <p:cNvSpPr/>
          <p:nvPr/>
        </p:nvSpPr>
        <p:spPr>
          <a:xfrm>
            <a:off x="13087426" y="8260065"/>
            <a:ext cx="2425484" cy="1273379"/>
          </a:xfrm>
          <a:custGeom>
            <a:avLst/>
            <a:gdLst/>
            <a:ahLst/>
            <a:cxnLst/>
            <a:rect l="l" t="t" r="r" b="b"/>
            <a:pathLst>
              <a:path w="2425484" h="1273379">
                <a:moveTo>
                  <a:pt x="0" y="0"/>
                </a:moveTo>
                <a:lnTo>
                  <a:pt x="2425484" y="0"/>
                </a:lnTo>
                <a:lnTo>
                  <a:pt x="2425484" y="1273378"/>
                </a:lnTo>
                <a:lnTo>
                  <a:pt x="0" y="1273378"/>
                </a:lnTo>
                <a:lnTo>
                  <a:pt x="0" y="0"/>
                </a:lnTo>
                <a:close/>
              </a:path>
            </a:pathLst>
          </a:custGeom>
          <a:blipFill>
            <a:blip r:embed="rId12"/>
            <a:stretch>
              <a:fillRect/>
            </a:stretch>
          </a:blipFill>
        </p:spPr>
      </p:sp>
      <p:sp>
        <p:nvSpPr>
          <p:cNvPr id="14" name="Freeform 14"/>
          <p:cNvSpPr/>
          <p:nvPr/>
        </p:nvSpPr>
        <p:spPr>
          <a:xfrm>
            <a:off x="3674701" y="7690634"/>
            <a:ext cx="1423558" cy="1339820"/>
          </a:xfrm>
          <a:custGeom>
            <a:avLst/>
            <a:gdLst/>
            <a:ahLst/>
            <a:cxnLst/>
            <a:rect l="l" t="t" r="r" b="b"/>
            <a:pathLst>
              <a:path w="1423558" h="1339820">
                <a:moveTo>
                  <a:pt x="0" y="0"/>
                </a:moveTo>
                <a:lnTo>
                  <a:pt x="1423558" y="0"/>
                </a:lnTo>
                <a:lnTo>
                  <a:pt x="1423558" y="1339820"/>
                </a:lnTo>
                <a:lnTo>
                  <a:pt x="0" y="1339820"/>
                </a:lnTo>
                <a:lnTo>
                  <a:pt x="0" y="0"/>
                </a:lnTo>
                <a:close/>
              </a:path>
            </a:pathLst>
          </a:custGeom>
          <a:blipFill>
            <a:blip r:embed="rId13"/>
            <a:stretch>
              <a:fillRect/>
            </a:stretch>
          </a:blipFill>
        </p:spPr>
      </p:sp>
      <p:sp>
        <p:nvSpPr>
          <p:cNvPr id="16" name="Freeform 16"/>
          <p:cNvSpPr/>
          <p:nvPr/>
        </p:nvSpPr>
        <p:spPr>
          <a:xfrm>
            <a:off x="15628224" y="6071959"/>
            <a:ext cx="2239688" cy="683295"/>
          </a:xfrm>
          <a:custGeom>
            <a:avLst/>
            <a:gdLst/>
            <a:ahLst/>
            <a:cxnLst/>
            <a:rect l="l" t="t" r="r" b="b"/>
            <a:pathLst>
              <a:path w="2239688" h="683295">
                <a:moveTo>
                  <a:pt x="0" y="0"/>
                </a:moveTo>
                <a:lnTo>
                  <a:pt x="2239688" y="0"/>
                </a:lnTo>
                <a:lnTo>
                  <a:pt x="2239688" y="683294"/>
                </a:lnTo>
                <a:lnTo>
                  <a:pt x="0" y="683294"/>
                </a:lnTo>
                <a:lnTo>
                  <a:pt x="0" y="0"/>
                </a:lnTo>
                <a:close/>
              </a:path>
            </a:pathLst>
          </a:custGeom>
          <a:blipFill>
            <a:blip r:embed="rId14"/>
            <a:stretch>
              <a:fillRect/>
            </a:stretch>
          </a:blipFill>
        </p:spPr>
      </p:sp>
      <p:sp>
        <p:nvSpPr>
          <p:cNvPr id="17" name="TextBox 17"/>
          <p:cNvSpPr txBox="1"/>
          <p:nvPr/>
        </p:nvSpPr>
        <p:spPr>
          <a:xfrm>
            <a:off x="13499142" y="9787564"/>
            <a:ext cx="4258163" cy="304800"/>
          </a:xfrm>
          <a:prstGeom prst="rect">
            <a:avLst/>
          </a:prstGeom>
        </p:spPr>
        <p:txBody>
          <a:bodyPr lIns="0" tIns="0" rIns="0" bIns="0" rtlCol="0" anchor="t">
            <a:spAutoFit/>
          </a:bodyPr>
          <a:lstStyle/>
          <a:p>
            <a:pPr algn="r">
              <a:lnSpc>
                <a:spcPts val="2370"/>
              </a:lnSpc>
            </a:pPr>
            <a:r>
              <a:rPr lang="en-US" sz="1975" dirty="0" err="1">
                <a:solidFill>
                  <a:srgbClr val="0C0C0C"/>
                </a:solidFill>
                <a:latin typeface="Roboto"/>
                <a:ea typeface="Roboto"/>
                <a:cs typeface="Roboto"/>
                <a:sym typeface="Roboto"/>
              </a:rPr>
              <a:t>Conseiller</a:t>
            </a:r>
            <a:r>
              <a:rPr lang="en-US" sz="1975" dirty="0">
                <a:solidFill>
                  <a:srgbClr val="0C0C0C"/>
                </a:solidFill>
                <a:latin typeface="Roboto"/>
                <a:ea typeface="Roboto"/>
                <a:cs typeface="Roboto"/>
                <a:sym typeface="Roboto"/>
              </a:rPr>
              <a:t> numérique </a:t>
            </a:r>
          </a:p>
        </p:txBody>
      </p:sp>
      <p:sp>
        <p:nvSpPr>
          <p:cNvPr id="18" name="TextBox 18"/>
          <p:cNvSpPr txBox="1"/>
          <p:nvPr/>
        </p:nvSpPr>
        <p:spPr>
          <a:xfrm>
            <a:off x="5391602" y="9734547"/>
            <a:ext cx="7504796" cy="307777"/>
          </a:xfrm>
          <a:prstGeom prst="rect">
            <a:avLst/>
          </a:prstGeom>
        </p:spPr>
        <p:txBody>
          <a:bodyPr wrap="square" lIns="0" tIns="0" rIns="0" bIns="0" rtlCol="0" anchor="t">
            <a:spAutoFit/>
          </a:bodyPr>
          <a:lstStyle/>
          <a:p>
            <a:pPr algn="ctr">
              <a:lnSpc>
                <a:spcPts val="2400"/>
              </a:lnSpc>
            </a:pPr>
            <a:r>
              <a:rPr lang="en-US" sz="2000" b="1" dirty="0" err="1">
                <a:solidFill>
                  <a:srgbClr val="6420FF"/>
                </a:solidFill>
                <a:latin typeface="Roboto Condensed Bold"/>
                <a:ea typeface="Roboto Condensed Bold"/>
                <a:cs typeface="Roboto Condensed Bold"/>
                <a:sym typeface="Roboto Condensed Bold"/>
              </a:rPr>
              <a:t>Rédaction</a:t>
            </a:r>
            <a:r>
              <a:rPr lang="en-US" sz="2000" b="1" dirty="0">
                <a:solidFill>
                  <a:srgbClr val="6420FF"/>
                </a:solidFill>
                <a:latin typeface="Roboto Condensed Bold"/>
                <a:ea typeface="Roboto Condensed Bold"/>
                <a:cs typeface="Roboto Condensed Bold"/>
                <a:sym typeface="Roboto Condensed Bold"/>
              </a:rPr>
              <a:t> / conception </a:t>
            </a:r>
            <a:r>
              <a:rPr lang="en-US" sz="2000" b="1" dirty="0" err="1">
                <a:solidFill>
                  <a:srgbClr val="6420FF"/>
                </a:solidFill>
                <a:latin typeface="Roboto Condensed Bold"/>
                <a:ea typeface="Roboto Condensed Bold"/>
                <a:cs typeface="Roboto Condensed Bold"/>
                <a:sym typeface="Roboto Condensed Bold"/>
              </a:rPr>
              <a:t>pedagogique</a:t>
            </a:r>
            <a:r>
              <a:rPr lang="en-US" sz="2000" b="1" dirty="0">
                <a:solidFill>
                  <a:srgbClr val="6420FF"/>
                </a:solidFill>
                <a:latin typeface="Roboto Condensed Bold"/>
                <a:ea typeface="Roboto Condensed Bold"/>
                <a:cs typeface="Roboto Condensed Bold"/>
                <a:sym typeface="Roboto Condensed Bold"/>
              </a:rPr>
              <a:t> ANTOINE COMBET JEREMIE DAUM</a:t>
            </a:r>
          </a:p>
        </p:txBody>
      </p:sp>
      <p:pic>
        <p:nvPicPr>
          <p:cNvPr id="23" name="Image 22">
            <a:extLst>
              <a:ext uri="{FF2B5EF4-FFF2-40B4-BE49-F238E27FC236}">
                <a16:creationId xmlns:a16="http://schemas.microsoft.com/office/drawing/2014/main" id="{42F6209C-1DC2-4955-A418-D8D91EEF06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2050" name="Picture 2" descr="oc-1810-ComarquageFE-UE-REG_FederVect">
            <a:extLst>
              <a:ext uri="{FF2B5EF4-FFF2-40B4-BE49-F238E27FC236}">
                <a16:creationId xmlns:a16="http://schemas.microsoft.com/office/drawing/2014/main" id="{4D70C577-4B72-4DE5-9EE1-3E1088E7569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49267" y="963407"/>
            <a:ext cx="5981811" cy="166381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CD34-LOGO-RECTANGLE-CMJN">
            <a:extLst>
              <a:ext uri="{FF2B5EF4-FFF2-40B4-BE49-F238E27FC236}">
                <a16:creationId xmlns:a16="http://schemas.microsoft.com/office/drawing/2014/main" id="{B439A218-726C-4A07-A845-844EEEE1CA5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98259" y="1210045"/>
            <a:ext cx="2179323" cy="9977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Logo-ticoh-3-vectorisé">
            <a:extLst>
              <a:ext uri="{FF2B5EF4-FFF2-40B4-BE49-F238E27FC236}">
                <a16:creationId xmlns:a16="http://schemas.microsoft.com/office/drawing/2014/main" id="{C6C4C6AD-90AB-44EF-A5D1-D76C83D2B87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69397" y="882420"/>
            <a:ext cx="1996539" cy="14990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A35B2292-A54C-4298-9876-E1D2B5A796B2}"/>
              </a:ext>
            </a:extLst>
          </p:cNvPr>
          <p:cNvSpPr>
            <a:spLocks noChangeArrowheads="1"/>
          </p:cNvSpPr>
          <p:nvPr/>
        </p:nvSpPr>
        <p:spPr bwMode="auto">
          <a:xfrm>
            <a:off x="472958" y="4290589"/>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tabLst>
                <a:tab pos="449263" algn="r"/>
              </a:tabLst>
              <a:defRPr>
                <a:solidFill>
                  <a:schemeClr val="tx1"/>
                </a:solidFill>
                <a:latin typeface="Arial" panose="020B0604020202020204" pitchFamily="34" charset="0"/>
              </a:defRPr>
            </a:lvl1pPr>
            <a:lvl2pPr eaLnBrk="0" fontAlgn="base" hangingPunct="0">
              <a:spcBef>
                <a:spcPct val="0"/>
              </a:spcBef>
              <a:spcAft>
                <a:spcPct val="0"/>
              </a:spcAft>
              <a:tabLst>
                <a:tab pos="449263" algn="r"/>
              </a:tabLst>
              <a:defRPr>
                <a:solidFill>
                  <a:schemeClr val="tx1"/>
                </a:solidFill>
                <a:latin typeface="Arial" panose="020B0604020202020204" pitchFamily="34" charset="0"/>
              </a:defRPr>
            </a:lvl2pPr>
            <a:lvl3pPr eaLnBrk="0" fontAlgn="base" hangingPunct="0">
              <a:spcBef>
                <a:spcPct val="0"/>
              </a:spcBef>
              <a:spcAft>
                <a:spcPct val="0"/>
              </a:spcAft>
              <a:tabLst>
                <a:tab pos="449263" algn="r"/>
              </a:tabLst>
              <a:defRPr>
                <a:solidFill>
                  <a:schemeClr val="tx1"/>
                </a:solidFill>
                <a:latin typeface="Arial" panose="020B0604020202020204" pitchFamily="34" charset="0"/>
              </a:defRPr>
            </a:lvl3pPr>
            <a:lvl4pPr eaLnBrk="0" fontAlgn="base" hangingPunct="0">
              <a:spcBef>
                <a:spcPct val="0"/>
              </a:spcBef>
              <a:spcAft>
                <a:spcPct val="0"/>
              </a:spcAft>
              <a:tabLst>
                <a:tab pos="449263" algn="r"/>
              </a:tabLst>
              <a:defRPr>
                <a:solidFill>
                  <a:schemeClr val="tx1"/>
                </a:solidFill>
                <a:latin typeface="Arial" panose="020B0604020202020204" pitchFamily="34" charset="0"/>
              </a:defRPr>
            </a:lvl4pPr>
            <a:lvl5pPr eaLnBrk="0" fontAlgn="base" hangingPunct="0">
              <a:spcBef>
                <a:spcPct val="0"/>
              </a:spcBef>
              <a:spcAft>
                <a:spcPct val="0"/>
              </a:spcAft>
              <a:tabLst>
                <a:tab pos="449263"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Ls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tab pos="449263" algn="r"/>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fr-FR" altLang="fr-FR" sz="1200" b="0" i="0" u="none" strike="noStrike" cap="none" normalizeH="0" baseline="0" dirty="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tab pos="449263" algn="r"/>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9" name="Image 18">
            <a:extLst>
              <a:ext uri="{FF2B5EF4-FFF2-40B4-BE49-F238E27FC236}">
                <a16:creationId xmlns:a16="http://schemas.microsoft.com/office/drawing/2014/main" id="{9BEFA68F-04A7-4149-A456-757944749DB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5382" y="820039"/>
            <a:ext cx="3231704" cy="16504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2360565"/>
            <a:ext cx="11301259" cy="5565870"/>
          </a:xfrm>
          <a:custGeom>
            <a:avLst/>
            <a:gdLst/>
            <a:ahLst/>
            <a:cxnLst/>
            <a:rect l="l" t="t" r="r" b="b"/>
            <a:pathLst>
              <a:path w="11301259" h="5565870">
                <a:moveTo>
                  <a:pt x="0" y="0"/>
                </a:moveTo>
                <a:lnTo>
                  <a:pt x="11301258" y="0"/>
                </a:lnTo>
                <a:lnTo>
                  <a:pt x="11301258" y="5565870"/>
                </a:lnTo>
                <a:lnTo>
                  <a:pt x="0" y="5565870"/>
                </a:lnTo>
                <a:lnTo>
                  <a:pt x="0" y="0"/>
                </a:lnTo>
                <a:close/>
              </a:path>
            </a:pathLst>
          </a:custGeom>
          <a:blipFill>
            <a:blip r:embed="rId2"/>
            <a:stretch>
              <a:fillRect/>
            </a:stretch>
          </a:blipFill>
        </p:spPr>
      </p:sp>
      <p:sp>
        <p:nvSpPr>
          <p:cNvPr id="3" name="TextBox 3"/>
          <p:cNvSpPr txBox="1"/>
          <p:nvPr/>
        </p:nvSpPr>
        <p:spPr>
          <a:xfrm>
            <a:off x="109437" y="855970"/>
            <a:ext cx="18069125" cy="919480"/>
          </a:xfrm>
          <a:prstGeom prst="rect">
            <a:avLst/>
          </a:prstGeom>
        </p:spPr>
        <p:txBody>
          <a:bodyPr lIns="0" tIns="0" rIns="0" bIns="0" rtlCol="0" anchor="t">
            <a:spAutoFit/>
          </a:bodyPr>
          <a:lstStyle/>
          <a:p>
            <a:pPr algn="ctr">
              <a:lnSpc>
                <a:spcPts val="7040"/>
              </a:lnSpc>
            </a:pPr>
            <a:r>
              <a:rPr lang="en-US" sz="6400" b="1" dirty="0">
                <a:solidFill>
                  <a:srgbClr val="0C0C0C"/>
                </a:solidFill>
                <a:latin typeface="Roboto Condensed Bold"/>
                <a:ea typeface="Roboto Condensed Bold"/>
                <a:cs typeface="Roboto Condensed Bold"/>
                <a:sym typeface="Roboto Condensed Bold"/>
              </a:rPr>
              <a:t>1997 Une IA bat Kasparov</a:t>
            </a:r>
          </a:p>
        </p:txBody>
      </p:sp>
      <p:sp>
        <p:nvSpPr>
          <p:cNvPr id="4" name="TextBox 4"/>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5" name="TextBox 5"/>
          <p:cNvSpPr txBox="1"/>
          <p:nvPr/>
        </p:nvSpPr>
        <p:spPr>
          <a:xfrm>
            <a:off x="7899648" y="9582659"/>
            <a:ext cx="2488704" cy="43165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Wikipédia</a:t>
            </a:r>
          </a:p>
        </p:txBody>
      </p:sp>
      <p:sp>
        <p:nvSpPr>
          <p:cNvPr id="6" name="TextBox 6"/>
          <p:cNvSpPr txBox="1"/>
          <p:nvPr/>
        </p:nvSpPr>
        <p:spPr>
          <a:xfrm>
            <a:off x="221601" y="3173730"/>
            <a:ext cx="2585073" cy="3863340"/>
          </a:xfrm>
          <a:prstGeom prst="rect">
            <a:avLst/>
          </a:prstGeom>
        </p:spPr>
        <p:txBody>
          <a:bodyPr lIns="0" tIns="0" rIns="0" bIns="0" rtlCol="0" anchor="t">
            <a:spAutoFit/>
          </a:bodyPr>
          <a:lstStyle/>
          <a:p>
            <a:pPr algn="ctr">
              <a:lnSpc>
                <a:spcPts val="4409"/>
              </a:lnSpc>
            </a:pPr>
            <a:r>
              <a:rPr lang="en-US" sz="3150" b="1">
                <a:solidFill>
                  <a:srgbClr val="6420FF"/>
                </a:solidFill>
                <a:latin typeface="Roboto Condensed Bold"/>
                <a:ea typeface="Roboto Condensed Bold"/>
                <a:cs typeface="Roboto Condensed Bold"/>
                <a:sym typeface="Roboto Condensed Bold"/>
              </a:rPr>
              <a:t>1997</a:t>
            </a:r>
          </a:p>
          <a:p>
            <a:pPr algn="ctr">
              <a:lnSpc>
                <a:spcPts val="4409"/>
              </a:lnSpc>
            </a:pPr>
            <a:r>
              <a:rPr lang="en-US" sz="3150" b="1">
                <a:solidFill>
                  <a:srgbClr val="6420FF"/>
                </a:solidFill>
                <a:latin typeface="Roboto Condensed Bold"/>
                <a:ea typeface="Roboto Condensed Bold"/>
                <a:cs typeface="Roboto Condensed Bold"/>
                <a:sym typeface="Roboto Condensed Bold"/>
              </a:rPr>
              <a:t>Deep Blue par IBM bat pour la première fois le joueur d’échec pro Gary Kasparo</a:t>
            </a:r>
            <a:r>
              <a:rPr lang="en-US" sz="3150" b="1">
                <a:solidFill>
                  <a:srgbClr val="F25357"/>
                </a:solidFill>
                <a:latin typeface="Roboto Condensed Bold"/>
                <a:ea typeface="Roboto Condensed Bold"/>
                <a:cs typeface="Roboto Condensed Bold"/>
                <a:sym typeface="Roboto Condensed Bold"/>
              </a:rPr>
              <a:t>v</a:t>
            </a:r>
          </a:p>
        </p:txBody>
      </p:sp>
      <p:sp>
        <p:nvSpPr>
          <p:cNvPr id="7" name="Freeform 7"/>
          <p:cNvSpPr/>
          <p:nvPr/>
        </p:nvSpPr>
        <p:spPr>
          <a:xfrm>
            <a:off x="426452" y="7465695"/>
            <a:ext cx="2175372" cy="677085"/>
          </a:xfrm>
          <a:custGeom>
            <a:avLst/>
            <a:gdLst/>
            <a:ahLst/>
            <a:cxnLst/>
            <a:rect l="l" t="t" r="r" b="b"/>
            <a:pathLst>
              <a:path w="2175372" h="677085">
                <a:moveTo>
                  <a:pt x="0" y="0"/>
                </a:moveTo>
                <a:lnTo>
                  <a:pt x="2175372" y="0"/>
                </a:lnTo>
                <a:lnTo>
                  <a:pt x="2175372" y="677085"/>
                </a:lnTo>
                <a:lnTo>
                  <a:pt x="0" y="677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Image 7">
            <a:extLst>
              <a:ext uri="{FF2B5EF4-FFF2-40B4-BE49-F238E27FC236}">
                <a16:creationId xmlns:a16="http://schemas.microsoft.com/office/drawing/2014/main" id="{5411E27D-BBF6-4F67-9594-F551034FC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12221" y="8753811"/>
            <a:ext cx="2175372" cy="677085"/>
          </a:xfrm>
          <a:custGeom>
            <a:avLst/>
            <a:gdLst/>
            <a:ahLst/>
            <a:cxnLst/>
            <a:rect l="l" t="t" r="r" b="b"/>
            <a:pathLst>
              <a:path w="2175372" h="677085">
                <a:moveTo>
                  <a:pt x="0" y="0"/>
                </a:moveTo>
                <a:lnTo>
                  <a:pt x="2175372" y="0"/>
                </a:lnTo>
                <a:lnTo>
                  <a:pt x="2175372" y="677085"/>
                </a:lnTo>
                <a:lnTo>
                  <a:pt x="0" y="677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79935" y="2574150"/>
            <a:ext cx="5791157" cy="5791157"/>
          </a:xfrm>
          <a:custGeom>
            <a:avLst/>
            <a:gdLst/>
            <a:ahLst/>
            <a:cxnLst/>
            <a:rect l="l" t="t" r="r" b="b"/>
            <a:pathLst>
              <a:path w="5791157" h="5791157">
                <a:moveTo>
                  <a:pt x="0" y="0"/>
                </a:moveTo>
                <a:lnTo>
                  <a:pt x="5791157" y="0"/>
                </a:lnTo>
                <a:lnTo>
                  <a:pt x="5791157" y="5791157"/>
                </a:lnTo>
                <a:lnTo>
                  <a:pt x="0" y="57911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011400" y="2400300"/>
            <a:ext cx="1757124" cy="1713196"/>
          </a:xfrm>
          <a:custGeom>
            <a:avLst/>
            <a:gdLst/>
            <a:ahLst/>
            <a:cxnLst/>
            <a:rect l="l" t="t" r="r" b="b"/>
            <a:pathLst>
              <a:path w="2458871" h="2397399">
                <a:moveTo>
                  <a:pt x="0" y="0"/>
                </a:moveTo>
                <a:lnTo>
                  <a:pt x="2458871" y="0"/>
                </a:lnTo>
                <a:lnTo>
                  <a:pt x="2458871" y="2397400"/>
                </a:lnTo>
                <a:lnTo>
                  <a:pt x="0" y="2397400"/>
                </a:lnTo>
                <a:lnTo>
                  <a:pt x="0" y="0"/>
                </a:lnTo>
                <a:close/>
              </a:path>
            </a:pathLst>
          </a:custGeom>
          <a:blipFill>
            <a:blip r:embed="rId6"/>
            <a:stretch>
              <a:fillRect/>
            </a:stretch>
          </a:blipFill>
        </p:spPr>
      </p:sp>
      <p:sp>
        <p:nvSpPr>
          <p:cNvPr id="5" name="Freeform 5"/>
          <p:cNvSpPr/>
          <p:nvPr/>
        </p:nvSpPr>
        <p:spPr>
          <a:xfrm>
            <a:off x="288375" y="6631934"/>
            <a:ext cx="6487486" cy="3382382"/>
          </a:xfrm>
          <a:custGeom>
            <a:avLst/>
            <a:gdLst/>
            <a:ahLst/>
            <a:cxnLst/>
            <a:rect l="l" t="t" r="r" b="b"/>
            <a:pathLst>
              <a:path w="4299427" h="2439925">
                <a:moveTo>
                  <a:pt x="0" y="0"/>
                </a:moveTo>
                <a:lnTo>
                  <a:pt x="4299426" y="0"/>
                </a:lnTo>
                <a:lnTo>
                  <a:pt x="4299426" y="2439925"/>
                </a:lnTo>
                <a:lnTo>
                  <a:pt x="0" y="2439925"/>
                </a:lnTo>
                <a:lnTo>
                  <a:pt x="0" y="0"/>
                </a:lnTo>
                <a:close/>
              </a:path>
            </a:pathLst>
          </a:custGeom>
          <a:blipFill>
            <a:blip r:embed="rId7"/>
            <a:stretch>
              <a:fillRect/>
            </a:stretch>
          </a:blipFill>
        </p:spPr>
      </p:sp>
      <p:sp>
        <p:nvSpPr>
          <p:cNvPr id="6" name="Freeform 6"/>
          <p:cNvSpPr/>
          <p:nvPr/>
        </p:nvSpPr>
        <p:spPr>
          <a:xfrm rot="2700000">
            <a:off x="5227614" y="7682129"/>
            <a:ext cx="1309081" cy="749449"/>
          </a:xfrm>
          <a:custGeom>
            <a:avLst/>
            <a:gdLst/>
            <a:ahLst/>
            <a:cxnLst/>
            <a:rect l="l" t="t" r="r" b="b"/>
            <a:pathLst>
              <a:path w="1309081" h="749449">
                <a:moveTo>
                  <a:pt x="0" y="0"/>
                </a:moveTo>
                <a:lnTo>
                  <a:pt x="1309082" y="0"/>
                </a:lnTo>
                <a:lnTo>
                  <a:pt x="1309082" y="749449"/>
                </a:lnTo>
                <a:lnTo>
                  <a:pt x="0" y="7494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86218" y="866015"/>
            <a:ext cx="18069125" cy="919480"/>
          </a:xfrm>
          <a:prstGeom prst="rect">
            <a:avLst/>
          </a:prstGeom>
        </p:spPr>
        <p:txBody>
          <a:bodyPr lIns="0" tIns="0" rIns="0" bIns="0" rtlCol="0" anchor="t">
            <a:spAutoFit/>
          </a:bodyPr>
          <a:lstStyle/>
          <a:p>
            <a:pPr algn="ctr">
              <a:lnSpc>
                <a:spcPts val="7040"/>
              </a:lnSpc>
            </a:pPr>
            <a:r>
              <a:rPr lang="en-US" sz="6400" b="1" dirty="0">
                <a:solidFill>
                  <a:srgbClr val="0C0C0C"/>
                </a:solidFill>
                <a:latin typeface="Roboto Condensed Bold"/>
                <a:ea typeface="Roboto Condensed Bold"/>
                <a:cs typeface="Roboto Condensed Bold"/>
                <a:sym typeface="Roboto Condensed Bold"/>
              </a:rPr>
              <a:t>2022 CHAT GPT </a:t>
            </a:r>
            <a:r>
              <a:rPr lang="en-US" sz="6400" b="1" dirty="0" err="1">
                <a:solidFill>
                  <a:srgbClr val="0C0C0C"/>
                </a:solidFill>
                <a:latin typeface="Roboto Condensed Bold"/>
                <a:ea typeface="Roboto Condensed Bold"/>
                <a:cs typeface="Roboto Condensed Bold"/>
                <a:sym typeface="Roboto Condensed Bold"/>
              </a:rPr>
              <a:t>déboule</a:t>
            </a:r>
            <a:r>
              <a:rPr lang="en-US" sz="6400" b="1" dirty="0">
                <a:solidFill>
                  <a:srgbClr val="0C0C0C"/>
                </a:solidFill>
                <a:latin typeface="Roboto Condensed Bold"/>
                <a:ea typeface="Roboto Condensed Bold"/>
                <a:cs typeface="Roboto Condensed Bold"/>
                <a:sym typeface="Roboto Condensed Bold"/>
              </a:rPr>
              <a:t> dans </a:t>
            </a:r>
            <a:r>
              <a:rPr lang="en-US" sz="6400" b="1" dirty="0" err="1">
                <a:solidFill>
                  <a:srgbClr val="0C0C0C"/>
                </a:solidFill>
                <a:latin typeface="Roboto Condensed Bold"/>
                <a:ea typeface="Roboto Condensed Bold"/>
                <a:cs typeface="Roboto Condensed Bold"/>
                <a:sym typeface="Roboto Condensed Bold"/>
              </a:rPr>
              <a:t>nos</a:t>
            </a:r>
            <a:r>
              <a:rPr lang="en-US" sz="6400" b="1" dirty="0">
                <a:solidFill>
                  <a:srgbClr val="0C0C0C"/>
                </a:solidFill>
                <a:latin typeface="Roboto Condensed Bold"/>
                <a:ea typeface="Roboto Condensed Bold"/>
                <a:cs typeface="Roboto Condensed Bold"/>
                <a:sym typeface="Roboto Condensed Bold"/>
              </a:rPr>
              <a:t> vies sans </a:t>
            </a:r>
            <a:r>
              <a:rPr lang="en-US" sz="6400" b="1" dirty="0" err="1">
                <a:solidFill>
                  <a:srgbClr val="0C0C0C"/>
                </a:solidFill>
                <a:latin typeface="Roboto Condensed Bold"/>
                <a:ea typeface="Roboto Condensed Bold"/>
                <a:cs typeface="Roboto Condensed Bold"/>
                <a:sym typeface="Roboto Condensed Bold"/>
              </a:rPr>
              <a:t>prévenir</a:t>
            </a:r>
            <a:endParaRPr lang="en-US" sz="6400" b="1" dirty="0">
              <a:solidFill>
                <a:srgbClr val="0C0C0C"/>
              </a:solidFill>
              <a:latin typeface="Roboto Condensed Bold"/>
              <a:ea typeface="Roboto Condensed Bold"/>
              <a:cs typeface="Roboto Condensed Bold"/>
              <a:sym typeface="Roboto Condensed Bold"/>
            </a:endParaRPr>
          </a:p>
        </p:txBody>
      </p:sp>
      <p:sp>
        <p:nvSpPr>
          <p:cNvPr id="8" name="TextBox 8"/>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9" name="TextBox 9"/>
          <p:cNvSpPr txBox="1"/>
          <p:nvPr/>
        </p:nvSpPr>
        <p:spPr>
          <a:xfrm>
            <a:off x="7899648" y="9582659"/>
            <a:ext cx="2488704" cy="43165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Wikipédia</a:t>
            </a:r>
          </a:p>
        </p:txBody>
      </p:sp>
      <p:sp>
        <p:nvSpPr>
          <p:cNvPr id="10" name="TextBox 10"/>
          <p:cNvSpPr txBox="1"/>
          <p:nvPr/>
        </p:nvSpPr>
        <p:spPr>
          <a:xfrm>
            <a:off x="295557" y="2049998"/>
            <a:ext cx="4531283" cy="2758305"/>
          </a:xfrm>
          <a:prstGeom prst="rect">
            <a:avLst/>
          </a:prstGeom>
        </p:spPr>
        <p:txBody>
          <a:bodyPr lIns="0" tIns="0" rIns="0" bIns="0" rtlCol="0" anchor="t">
            <a:spAutoFit/>
          </a:bodyPr>
          <a:lstStyle/>
          <a:p>
            <a:pPr algn="ctr">
              <a:lnSpc>
                <a:spcPts val="4409"/>
              </a:lnSpc>
            </a:pPr>
            <a:r>
              <a:rPr lang="en-US" sz="3150" b="1" dirty="0">
                <a:solidFill>
                  <a:srgbClr val="6420FF"/>
                </a:solidFill>
                <a:latin typeface="Roboto Condensed Bold"/>
                <a:ea typeface="Roboto Condensed Bold"/>
                <a:cs typeface="Roboto Condensed Bold"/>
                <a:sym typeface="Roboto Condensed Bold"/>
              </a:rPr>
              <a:t>Entre </a:t>
            </a:r>
            <a:r>
              <a:rPr lang="en-US" sz="3150" b="1" dirty="0" err="1">
                <a:solidFill>
                  <a:srgbClr val="6420FF"/>
                </a:solidFill>
                <a:latin typeface="Roboto Condensed Bold"/>
                <a:ea typeface="Roboto Condensed Bold"/>
                <a:cs typeface="Roboto Condensed Bold"/>
                <a:sym typeface="Roboto Condensed Bold"/>
              </a:rPr>
              <a:t>novembre</a:t>
            </a:r>
            <a:r>
              <a:rPr lang="en-US" sz="3150" b="1" dirty="0">
                <a:solidFill>
                  <a:srgbClr val="6420FF"/>
                </a:solidFill>
                <a:latin typeface="Roboto Condensed Bold"/>
                <a:ea typeface="Roboto Condensed Bold"/>
                <a:cs typeface="Roboto Condensed Bold"/>
                <a:sym typeface="Roboto Condensed Bold"/>
              </a:rPr>
              <a:t> et </a:t>
            </a:r>
            <a:r>
              <a:rPr lang="en-US" sz="3150" b="1" dirty="0" err="1">
                <a:solidFill>
                  <a:srgbClr val="6420FF"/>
                </a:solidFill>
                <a:latin typeface="Roboto Condensed Bold"/>
                <a:ea typeface="Roboto Condensed Bold"/>
                <a:cs typeface="Roboto Condensed Bold"/>
                <a:sym typeface="Roboto Condensed Bold"/>
              </a:rPr>
              <a:t>décembre</a:t>
            </a:r>
            <a:r>
              <a:rPr lang="en-US" sz="3150" b="1" dirty="0">
                <a:solidFill>
                  <a:srgbClr val="6420FF"/>
                </a:solidFill>
                <a:latin typeface="Roboto Condensed Bold"/>
                <a:ea typeface="Roboto Condensed Bold"/>
                <a:cs typeface="Roboto Condensed Bold"/>
                <a:sym typeface="Roboto Condensed Bold"/>
              </a:rPr>
              <a:t> 2022 </a:t>
            </a:r>
            <a:r>
              <a:rPr lang="en-US" sz="3150" b="1" dirty="0" err="1">
                <a:solidFill>
                  <a:srgbClr val="6420FF"/>
                </a:solidFill>
                <a:latin typeface="Roboto Condensed Bold"/>
                <a:ea typeface="Roboto Condensed Bold"/>
                <a:cs typeface="Roboto Condensed Bold"/>
                <a:sym typeface="Roboto Condensed Bold"/>
              </a:rPr>
              <a:t>croissance</a:t>
            </a:r>
            <a:r>
              <a:rPr lang="en-US" sz="3150" b="1" dirty="0">
                <a:solidFill>
                  <a:srgbClr val="6420FF"/>
                </a:solidFill>
                <a:latin typeface="Roboto Condensed Bold"/>
                <a:ea typeface="Roboto Condensed Bold"/>
                <a:cs typeface="Roboto Condensed Bold"/>
                <a:sym typeface="Roboto Condensed Bold"/>
              </a:rPr>
              <a:t> de 1500% de </a:t>
            </a:r>
            <a:r>
              <a:rPr lang="en-US" sz="3150" b="1" dirty="0" err="1">
                <a:solidFill>
                  <a:srgbClr val="6420FF"/>
                </a:solidFill>
                <a:latin typeface="Roboto Condensed Bold"/>
                <a:ea typeface="Roboto Condensed Bold"/>
                <a:cs typeface="Roboto Condensed Bold"/>
                <a:sym typeface="Roboto Condensed Bold"/>
              </a:rPr>
              <a:t>visite</a:t>
            </a:r>
            <a:r>
              <a:rPr lang="en-US" sz="3150" b="1" dirty="0">
                <a:solidFill>
                  <a:srgbClr val="6420FF"/>
                </a:solidFill>
                <a:latin typeface="Roboto Condensed Bold"/>
                <a:ea typeface="Roboto Condensed Bold"/>
                <a:cs typeface="Roboto Condensed Bold"/>
                <a:sym typeface="Roboto Condensed Bold"/>
              </a:rPr>
              <a:t> sur le site de Chat </a:t>
            </a:r>
            <a:r>
              <a:rPr lang="en-US" sz="3150" b="1" dirty="0" err="1">
                <a:solidFill>
                  <a:srgbClr val="6420FF"/>
                </a:solidFill>
                <a:latin typeface="Roboto Condensed Bold"/>
                <a:ea typeface="Roboto Condensed Bold"/>
                <a:cs typeface="Roboto Condensed Bold"/>
                <a:sym typeface="Roboto Condensed Bold"/>
              </a:rPr>
              <a:t>Gpt</a:t>
            </a:r>
            <a:r>
              <a:rPr lang="en-US" sz="3150" b="1" dirty="0">
                <a:solidFill>
                  <a:srgbClr val="6420FF"/>
                </a:solidFill>
                <a:latin typeface="Roboto Condensed Bold"/>
                <a:ea typeface="Roboto Condensed Bold"/>
                <a:cs typeface="Roboto Condensed Bold"/>
                <a:sym typeface="Roboto Condensed Bold"/>
              </a:rPr>
              <a:t> </a:t>
            </a:r>
          </a:p>
          <a:p>
            <a:pPr algn="ctr">
              <a:lnSpc>
                <a:spcPts val="4409"/>
              </a:lnSpc>
            </a:pPr>
            <a:endParaRPr lang="en-US" sz="3150" b="1" dirty="0">
              <a:solidFill>
                <a:srgbClr val="6420FF"/>
              </a:solidFill>
              <a:latin typeface="Roboto Condensed Bold"/>
              <a:ea typeface="Roboto Condensed Bold"/>
              <a:cs typeface="Roboto Condensed Bold"/>
              <a:sym typeface="Roboto Condensed Bold"/>
            </a:endParaRPr>
          </a:p>
        </p:txBody>
      </p:sp>
      <p:sp>
        <p:nvSpPr>
          <p:cNvPr id="11" name="TextBox 11"/>
          <p:cNvSpPr txBox="1"/>
          <p:nvPr/>
        </p:nvSpPr>
        <p:spPr>
          <a:xfrm>
            <a:off x="13542934" y="4429690"/>
            <a:ext cx="4449509" cy="2723298"/>
          </a:xfrm>
          <a:prstGeom prst="rect">
            <a:avLst/>
          </a:prstGeom>
        </p:spPr>
        <p:txBody>
          <a:bodyPr lIns="0" tIns="0" rIns="0" bIns="0" rtlCol="0" anchor="t">
            <a:spAutoFit/>
          </a:bodyPr>
          <a:lstStyle/>
          <a:p>
            <a:pPr algn="ctr">
              <a:lnSpc>
                <a:spcPts val="4409"/>
              </a:lnSpc>
            </a:pPr>
            <a:r>
              <a:rPr lang="en-US" sz="3150" b="1">
                <a:solidFill>
                  <a:srgbClr val="6420FF"/>
                </a:solidFill>
                <a:latin typeface="Roboto Condensed Bold"/>
                <a:ea typeface="Roboto Condensed Bold"/>
                <a:cs typeface="Roboto Condensed Bold"/>
                <a:sym typeface="Roboto Condensed Bold"/>
              </a:rPr>
              <a:t>400 millions d’utilisateurs quotidien dans le monde en 2025 !</a:t>
            </a:r>
          </a:p>
          <a:p>
            <a:pPr algn="ctr">
              <a:lnSpc>
                <a:spcPts val="4409"/>
              </a:lnSpc>
            </a:pPr>
            <a:endParaRPr lang="en-US" sz="3150" b="1">
              <a:solidFill>
                <a:srgbClr val="6420FF"/>
              </a:solidFill>
              <a:latin typeface="Roboto Condensed Bold"/>
              <a:ea typeface="Roboto Condensed Bold"/>
              <a:cs typeface="Roboto Condensed Bold"/>
              <a:sym typeface="Roboto Condensed Bold"/>
            </a:endParaRPr>
          </a:p>
          <a:p>
            <a:pPr algn="ctr">
              <a:lnSpc>
                <a:spcPts val="1960"/>
              </a:lnSpc>
            </a:pPr>
            <a:r>
              <a:rPr lang="en-US" sz="1400" b="1">
                <a:solidFill>
                  <a:srgbClr val="0061FF"/>
                </a:solidFill>
                <a:latin typeface="Roboto Condensed Bold"/>
                <a:ea typeface="Roboto Condensed Bold"/>
                <a:cs typeface="Roboto Condensed Bold"/>
                <a:sym typeface="Roboto Condensed Bold"/>
              </a:rPr>
              <a:t>Source Blog du Modérateur février 2025</a:t>
            </a:r>
          </a:p>
          <a:p>
            <a:pPr algn="ctr">
              <a:lnSpc>
                <a:spcPts val="1960"/>
              </a:lnSpc>
            </a:pPr>
            <a:r>
              <a:rPr lang="en-US" sz="1400" b="1" u="sng">
                <a:solidFill>
                  <a:srgbClr val="0061FF"/>
                </a:solidFill>
                <a:latin typeface="Roboto Condensed Bold"/>
                <a:ea typeface="Roboto Condensed Bold"/>
                <a:cs typeface="Roboto Condensed Bold"/>
                <a:sym typeface="Roboto Condensed Bold"/>
                <a:hlinkClick r:id="rId10" tooltip="https://www.blogdumoderateur.com/chiffres-chatgpt/"/>
              </a:rPr>
              <a:t>https://www.blogdumoderateur.com/chiffres-chatgpt/</a:t>
            </a:r>
          </a:p>
        </p:txBody>
      </p:sp>
      <p:sp>
        <p:nvSpPr>
          <p:cNvPr id="12" name="TextBox 12"/>
          <p:cNvSpPr txBox="1"/>
          <p:nvPr/>
        </p:nvSpPr>
        <p:spPr>
          <a:xfrm>
            <a:off x="499631" y="4775023"/>
            <a:ext cx="3269515" cy="1653298"/>
          </a:xfrm>
          <a:prstGeom prst="rect">
            <a:avLst/>
          </a:prstGeom>
        </p:spPr>
        <p:txBody>
          <a:bodyPr lIns="0" tIns="0" rIns="0" bIns="0" rtlCol="0" anchor="t">
            <a:spAutoFit/>
          </a:bodyPr>
          <a:lstStyle/>
          <a:p>
            <a:pPr algn="ctr">
              <a:lnSpc>
                <a:spcPts val="4418"/>
              </a:lnSpc>
              <a:spcBef>
                <a:spcPct val="0"/>
              </a:spcBef>
            </a:pPr>
            <a:r>
              <a:rPr lang="en-US" sz="3156" b="1">
                <a:solidFill>
                  <a:srgbClr val="6420FF"/>
                </a:solidFill>
                <a:latin typeface="Roboto Condensed Bold"/>
                <a:ea typeface="Roboto Condensed Bold"/>
                <a:cs typeface="Roboto Condensed Bold"/>
                <a:sym typeface="Roboto Condensed Bold"/>
              </a:rPr>
              <a:t>100 millions d’utilisateurs en 2 mois ! </a:t>
            </a:r>
          </a:p>
        </p:txBody>
      </p:sp>
      <p:pic>
        <p:nvPicPr>
          <p:cNvPr id="13" name="Image 12">
            <a:extLst>
              <a:ext uri="{FF2B5EF4-FFF2-40B4-BE49-F238E27FC236}">
                <a16:creationId xmlns:a16="http://schemas.microsoft.com/office/drawing/2014/main" id="{6BC243F0-0B60-45BC-AD21-06A0BFB2F1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42775" y="830044"/>
            <a:ext cx="18069125" cy="1795363"/>
          </a:xfrm>
          <a:prstGeom prst="rect">
            <a:avLst/>
          </a:prstGeom>
        </p:spPr>
        <p:txBody>
          <a:bodyPr lIns="0" tIns="0" rIns="0" bIns="0" rtlCol="0" anchor="t">
            <a:spAutoFit/>
          </a:bodyPr>
          <a:lstStyle/>
          <a:p>
            <a:pPr algn="ctr">
              <a:lnSpc>
                <a:spcPts val="7040"/>
              </a:lnSpc>
            </a:pPr>
            <a:r>
              <a:rPr lang="en-US" sz="6000" b="1" dirty="0" err="1">
                <a:solidFill>
                  <a:srgbClr val="0C0C0C"/>
                </a:solidFill>
                <a:latin typeface="Roboto Condensed Bold"/>
                <a:ea typeface="Roboto Condensed Bold"/>
                <a:cs typeface="Roboto Condensed Bold"/>
                <a:sym typeface="Roboto Condensed Bold"/>
              </a:rPr>
              <a:t>Réalisons</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notre</a:t>
            </a:r>
            <a:r>
              <a:rPr lang="en-US" sz="6000" b="1" dirty="0">
                <a:solidFill>
                  <a:srgbClr val="0C0C0C"/>
                </a:solidFill>
                <a:latin typeface="Roboto Condensed Bold"/>
                <a:ea typeface="Roboto Condensed Bold"/>
                <a:cs typeface="Roboto Condensed Bold"/>
                <a:sym typeface="Roboto Condensed Bold"/>
              </a:rPr>
              <a:t> test de Turing</a:t>
            </a:r>
          </a:p>
          <a:p>
            <a:pPr algn="ctr">
              <a:lnSpc>
                <a:spcPts val="7040"/>
              </a:lnSpc>
            </a:pPr>
            <a:r>
              <a:rPr lang="en-US" sz="6000" b="1" dirty="0" err="1">
                <a:solidFill>
                  <a:srgbClr val="0C0C0C"/>
                </a:solidFill>
                <a:latin typeface="Roboto Condensed Bold"/>
                <a:ea typeface="Roboto Condensed Bold"/>
                <a:cs typeface="Roboto Condensed Bold"/>
                <a:sym typeface="Roboto Condensed Bold"/>
              </a:rPr>
              <a:t>Sauriez-vous</a:t>
            </a:r>
            <a:r>
              <a:rPr lang="en-US" sz="6000" b="1" dirty="0">
                <a:solidFill>
                  <a:srgbClr val="0C0C0C"/>
                </a:solidFill>
                <a:latin typeface="Roboto Condensed Bold"/>
                <a:ea typeface="Roboto Condensed Bold"/>
                <a:cs typeface="Roboto Condensed Bold"/>
                <a:sym typeface="Roboto Condensed Bold"/>
              </a:rPr>
              <a:t> identifier </a:t>
            </a:r>
            <a:r>
              <a:rPr lang="en-US" sz="6000" b="1" dirty="0" err="1">
                <a:solidFill>
                  <a:srgbClr val="0C0C0C"/>
                </a:solidFill>
                <a:latin typeface="Roboto Condensed Bold"/>
                <a:ea typeface="Roboto Condensed Bold"/>
                <a:cs typeface="Roboto Condensed Bold"/>
                <a:sym typeface="Roboto Condensed Bold"/>
              </a:rPr>
              <a:t>l’IA</a:t>
            </a:r>
            <a:r>
              <a:rPr lang="en-US" sz="6000" b="1" dirty="0">
                <a:solidFill>
                  <a:srgbClr val="0C0C0C"/>
                </a:solidFill>
                <a:latin typeface="Roboto Condensed Bold"/>
                <a:ea typeface="Roboto Condensed Bold"/>
                <a:cs typeface="Roboto Condensed Bold"/>
                <a:sym typeface="Roboto Condensed Bold"/>
              </a:rPr>
              <a:t> ?</a:t>
            </a:r>
          </a:p>
        </p:txBody>
      </p:sp>
      <p:sp>
        <p:nvSpPr>
          <p:cNvPr id="5" name="TextBox 5"/>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pic>
        <p:nvPicPr>
          <p:cNvPr id="11" name="Image 10">
            <a:extLst>
              <a:ext uri="{FF2B5EF4-FFF2-40B4-BE49-F238E27FC236}">
                <a16:creationId xmlns:a16="http://schemas.microsoft.com/office/drawing/2014/main" id="{CBB3C489-B8DD-4C72-817F-48A500328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12" name="ZoneTexte 11">
            <a:extLst>
              <a:ext uri="{FF2B5EF4-FFF2-40B4-BE49-F238E27FC236}">
                <a16:creationId xmlns:a16="http://schemas.microsoft.com/office/drawing/2014/main" id="{46898322-899F-47CA-AF08-FB0F2F25D748}"/>
              </a:ext>
            </a:extLst>
          </p:cNvPr>
          <p:cNvSpPr txBox="1"/>
          <p:nvPr/>
        </p:nvSpPr>
        <p:spPr>
          <a:xfrm>
            <a:off x="304800" y="3238500"/>
            <a:ext cx="17830800" cy="6853799"/>
          </a:xfrm>
          <a:prstGeom prst="rect">
            <a:avLst/>
          </a:prstGeom>
          <a:noFill/>
        </p:spPr>
        <p:txBody>
          <a:bodyPr wrap="square" rtlCol="0">
            <a:spAutoFit/>
          </a:bodyPr>
          <a:lstStyle/>
          <a:p>
            <a:pPr indent="-342900">
              <a:lnSpc>
                <a:spcPts val="5900"/>
              </a:lnSpc>
              <a:buFont typeface="+mj-lt"/>
              <a:buAutoNum type="arabicPeriod"/>
            </a:pPr>
            <a:r>
              <a:rPr lang="fr-FR" sz="4400" dirty="0">
                <a:solidFill>
                  <a:srgbClr val="0C0C0C"/>
                </a:solidFill>
                <a:latin typeface="Roboto Condensed Bold"/>
                <a:ea typeface="Roboto Condensed Bold"/>
              </a:rPr>
              <a:t>    Quelle est ta saison préférée et pourquoi ?</a:t>
            </a:r>
          </a:p>
          <a:p>
            <a:pPr indent="-342900">
              <a:lnSpc>
                <a:spcPts val="5900"/>
              </a:lnSpc>
              <a:buFont typeface="+mj-lt"/>
              <a:buAutoNum type="arabicPeriod"/>
            </a:pPr>
            <a:r>
              <a:rPr lang="fr-FR" sz="4400" dirty="0">
                <a:solidFill>
                  <a:srgbClr val="0C0C0C"/>
                </a:solidFill>
                <a:latin typeface="Roboto Condensed Bold"/>
                <a:ea typeface="Roboto Condensed Bold"/>
              </a:rPr>
              <a:t>    Tu es dans une salle d’attente depuis 45 minutes. Tu fais quoi ?</a:t>
            </a:r>
          </a:p>
          <a:p>
            <a:pPr indent="-342900">
              <a:lnSpc>
                <a:spcPts val="5900"/>
              </a:lnSpc>
              <a:buFont typeface="+mj-lt"/>
              <a:buAutoNum type="arabicPeriod"/>
            </a:pPr>
            <a:r>
              <a:rPr lang="fr-FR" sz="4400" dirty="0">
                <a:solidFill>
                  <a:srgbClr val="0C0C0C"/>
                </a:solidFill>
                <a:latin typeface="Roboto Condensed Bold"/>
                <a:ea typeface="Roboto Condensed Bold"/>
              </a:rPr>
              <a:t>    Qu’est-ce que tu ressens quand tu vois quelqu’un pleurer dans la rue ?</a:t>
            </a:r>
          </a:p>
          <a:p>
            <a:pPr indent="-342900">
              <a:lnSpc>
                <a:spcPts val="5900"/>
              </a:lnSpc>
              <a:buFont typeface="+mj-lt"/>
              <a:buAutoNum type="arabicPeriod"/>
            </a:pPr>
            <a:r>
              <a:rPr lang="fr-FR" sz="4400" dirty="0">
                <a:solidFill>
                  <a:srgbClr val="0C0C0C"/>
                </a:solidFill>
                <a:latin typeface="Roboto Condensed Bold"/>
                <a:ea typeface="Roboto Condensed Bold"/>
              </a:rPr>
              <a:t>    Tu dois écrire un SMS de rupture. Qu’est-ce que tu dis ?</a:t>
            </a:r>
          </a:p>
          <a:p>
            <a:pPr indent="-342900">
              <a:lnSpc>
                <a:spcPts val="5900"/>
              </a:lnSpc>
              <a:buFont typeface="+mj-lt"/>
              <a:buAutoNum type="arabicPeriod"/>
            </a:pPr>
            <a:r>
              <a:rPr lang="fr-FR" sz="4400" dirty="0">
                <a:solidFill>
                  <a:srgbClr val="0C0C0C"/>
                </a:solidFill>
                <a:latin typeface="Roboto Condensed Bold"/>
                <a:ea typeface="Roboto Condensed Bold"/>
              </a:rPr>
              <a:t>    Qu’est-ce que tu détestes dans les réunions interminables ?</a:t>
            </a:r>
          </a:p>
          <a:p>
            <a:pPr indent="-342900">
              <a:lnSpc>
                <a:spcPts val="5900"/>
              </a:lnSpc>
              <a:buFont typeface="+mj-lt"/>
              <a:buAutoNum type="arabicPeriod"/>
            </a:pPr>
            <a:r>
              <a:rPr lang="fr-FR" sz="4400" dirty="0">
                <a:solidFill>
                  <a:srgbClr val="0C0C0C"/>
                </a:solidFill>
                <a:latin typeface="Roboto Condensed Bold"/>
                <a:ea typeface="Roboto Condensed Bold"/>
              </a:rPr>
              <a:t>    Tu préfères prendre le train ou la voiture pour un week-end ? Pourquoi ?</a:t>
            </a:r>
          </a:p>
          <a:p>
            <a:pPr indent="-342900">
              <a:lnSpc>
                <a:spcPts val="5900"/>
              </a:lnSpc>
              <a:buFont typeface="+mj-lt"/>
              <a:buAutoNum type="arabicPeriod"/>
            </a:pPr>
            <a:r>
              <a:rPr lang="fr-FR" sz="4400" dirty="0">
                <a:solidFill>
                  <a:srgbClr val="0C0C0C"/>
                </a:solidFill>
                <a:latin typeface="Roboto Condensed Bold"/>
                <a:ea typeface="Roboto Condensed Bold"/>
              </a:rPr>
              <a:t>    Qu’est-ce que tu fais quand tu ne te sens pas à ta place dans un groupe ?</a:t>
            </a:r>
          </a:p>
          <a:p>
            <a:pPr indent="-342900">
              <a:lnSpc>
                <a:spcPts val="5900"/>
              </a:lnSpc>
              <a:buFont typeface="+mj-lt"/>
              <a:buAutoNum type="arabicPeriod"/>
            </a:pPr>
            <a:r>
              <a:rPr lang="fr-FR" sz="4400" dirty="0">
                <a:solidFill>
                  <a:srgbClr val="0C0C0C"/>
                </a:solidFill>
                <a:latin typeface="Roboto Condensed Bold"/>
                <a:ea typeface="Roboto Condensed Bold"/>
              </a:rPr>
              <a:t>    Peux-tu me dire ce que tu as fait exactement le 12 mai dernier ?</a:t>
            </a:r>
          </a:p>
          <a:p>
            <a:pPr indent="-342900">
              <a:lnSpc>
                <a:spcPts val="5900"/>
              </a:lnSpc>
              <a:buFont typeface="+mj-lt"/>
              <a:buAutoNum type="arabicPeriod"/>
            </a:pPr>
            <a:r>
              <a:rPr lang="fr-FR" sz="4400" dirty="0">
                <a:solidFill>
                  <a:srgbClr val="0C0C0C"/>
                </a:solidFill>
                <a:latin typeface="Roboto Condensed Bold"/>
                <a:ea typeface="Roboto Condensed Bold"/>
              </a:rPr>
              <a:t>    Quand tu ne comprends pas quelque chose, tu fais quoi concrètement ?</a:t>
            </a:r>
          </a:p>
        </p:txBody>
      </p:sp>
      <p:sp>
        <p:nvSpPr>
          <p:cNvPr id="13" name="ZoneTexte 12">
            <a:extLst>
              <a:ext uri="{FF2B5EF4-FFF2-40B4-BE49-F238E27FC236}">
                <a16:creationId xmlns:a16="http://schemas.microsoft.com/office/drawing/2014/main" id="{91538A77-FD00-4DD8-ADF1-E2011B87C6F7}"/>
              </a:ext>
            </a:extLst>
          </p:cNvPr>
          <p:cNvSpPr txBox="1"/>
          <p:nvPr/>
        </p:nvSpPr>
        <p:spPr>
          <a:xfrm>
            <a:off x="762000" y="2781300"/>
            <a:ext cx="17068800" cy="523220"/>
          </a:xfrm>
          <a:prstGeom prst="rect">
            <a:avLst/>
          </a:prstGeom>
          <a:noFill/>
        </p:spPr>
        <p:txBody>
          <a:bodyPr wrap="square" rtlCol="0">
            <a:spAutoFit/>
          </a:bodyPr>
          <a:lstStyle/>
          <a:p>
            <a:r>
              <a:rPr lang="fr-FR" sz="2800" b="1" dirty="0"/>
              <a:t>Choisissez 4 questions parmi les 9 listées ci-dessous : </a:t>
            </a:r>
          </a:p>
        </p:txBody>
      </p:sp>
    </p:spTree>
    <p:extLst>
      <p:ext uri="{BB962C8B-B14F-4D97-AF65-F5344CB8AC3E}">
        <p14:creationId xmlns:p14="http://schemas.microsoft.com/office/powerpoint/2010/main" val="242306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8401" y="1553154"/>
            <a:ext cx="660375" cy="644691"/>
          </a:xfrm>
          <a:custGeom>
            <a:avLst/>
            <a:gdLst/>
            <a:ahLst/>
            <a:cxnLst/>
            <a:rect l="l" t="t" r="r" b="b"/>
            <a:pathLst>
              <a:path w="660375" h="644691">
                <a:moveTo>
                  <a:pt x="0" y="0"/>
                </a:moveTo>
                <a:lnTo>
                  <a:pt x="660375" y="0"/>
                </a:lnTo>
                <a:lnTo>
                  <a:pt x="660375" y="644691"/>
                </a:lnTo>
                <a:lnTo>
                  <a:pt x="0" y="644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81356" y="2354049"/>
            <a:ext cx="15590691" cy="5005545"/>
          </a:xfrm>
          <a:custGeom>
            <a:avLst/>
            <a:gdLst/>
            <a:ahLst/>
            <a:cxnLst/>
            <a:rect l="l" t="t" r="r" b="b"/>
            <a:pathLst>
              <a:path w="15824738" h="5394771">
                <a:moveTo>
                  <a:pt x="0" y="0"/>
                </a:moveTo>
                <a:lnTo>
                  <a:pt x="15824738" y="0"/>
                </a:lnTo>
                <a:lnTo>
                  <a:pt x="15824738" y="5394771"/>
                </a:lnTo>
                <a:lnTo>
                  <a:pt x="0" y="5394771"/>
                </a:lnTo>
                <a:lnTo>
                  <a:pt x="0" y="0"/>
                </a:lnTo>
                <a:close/>
              </a:path>
            </a:pathLst>
          </a:custGeom>
          <a:blipFill>
            <a:blip r:embed="rId4"/>
            <a:stretch>
              <a:fillRect l="-23320" t="-26139" r="-4360" b="-84535"/>
            </a:stretch>
          </a:blipFill>
        </p:spPr>
      </p:sp>
      <p:sp>
        <p:nvSpPr>
          <p:cNvPr id="4" name="TextBox 4"/>
          <p:cNvSpPr txBox="1"/>
          <p:nvPr/>
        </p:nvSpPr>
        <p:spPr>
          <a:xfrm>
            <a:off x="0" y="524547"/>
            <a:ext cx="18069125" cy="1795363"/>
          </a:xfrm>
          <a:prstGeom prst="rect">
            <a:avLst/>
          </a:prstGeom>
        </p:spPr>
        <p:txBody>
          <a:bodyPr lIns="0" tIns="0" rIns="0" bIns="0" rtlCol="0" anchor="t">
            <a:spAutoFit/>
          </a:bodyPr>
          <a:lstStyle/>
          <a:p>
            <a:pPr algn="ctr">
              <a:lnSpc>
                <a:spcPts val="7040"/>
              </a:lnSpc>
            </a:pPr>
            <a:r>
              <a:rPr lang="en-US" sz="3600" b="1" dirty="0">
                <a:solidFill>
                  <a:srgbClr val="0C0C0C"/>
                </a:solidFill>
                <a:latin typeface="Roboto Condensed Bold"/>
                <a:ea typeface="Roboto Condensed Bold"/>
                <a:cs typeface="Roboto Condensed Bold"/>
                <a:sym typeface="Roboto Condensed Bold"/>
              </a:rPr>
              <a:t>A quoi </a:t>
            </a:r>
            <a:r>
              <a:rPr lang="en-US" sz="3600" b="1" dirty="0" err="1">
                <a:solidFill>
                  <a:srgbClr val="0C0C0C"/>
                </a:solidFill>
                <a:latin typeface="Roboto Condensed Bold"/>
                <a:ea typeface="Roboto Condensed Bold"/>
                <a:cs typeface="Roboto Condensed Bold"/>
                <a:sym typeface="Roboto Condensed Bold"/>
              </a:rPr>
              <a:t>ça</a:t>
            </a:r>
            <a:r>
              <a:rPr lang="en-US" sz="3600" b="1" dirty="0">
                <a:solidFill>
                  <a:srgbClr val="0C0C0C"/>
                </a:solidFill>
                <a:latin typeface="Roboto Condensed Bold"/>
                <a:ea typeface="Roboto Condensed Bold"/>
                <a:cs typeface="Roboto Condensed Bold"/>
                <a:sym typeface="Roboto Condensed Bold"/>
              </a:rPr>
              <a:t> </a:t>
            </a:r>
            <a:r>
              <a:rPr lang="en-US" sz="3600" b="1" dirty="0" err="1">
                <a:solidFill>
                  <a:srgbClr val="0C0C0C"/>
                </a:solidFill>
                <a:latin typeface="Roboto Condensed Bold"/>
                <a:ea typeface="Roboto Condensed Bold"/>
                <a:cs typeface="Roboto Condensed Bold"/>
                <a:sym typeface="Roboto Condensed Bold"/>
              </a:rPr>
              <a:t>peut</a:t>
            </a:r>
            <a:r>
              <a:rPr lang="en-US" sz="3600" b="1" dirty="0">
                <a:solidFill>
                  <a:srgbClr val="0C0C0C"/>
                </a:solidFill>
                <a:latin typeface="Roboto Condensed Bold"/>
                <a:ea typeface="Roboto Condensed Bold"/>
                <a:cs typeface="Roboto Condensed Bold"/>
                <a:sym typeface="Roboto Condensed Bold"/>
              </a:rPr>
              <a:t> me </a:t>
            </a:r>
            <a:r>
              <a:rPr lang="en-US" sz="3600" b="1" dirty="0" err="1">
                <a:solidFill>
                  <a:srgbClr val="0C0C0C"/>
                </a:solidFill>
                <a:latin typeface="Roboto Condensed Bold"/>
                <a:ea typeface="Roboto Condensed Bold"/>
                <a:cs typeface="Roboto Condensed Bold"/>
                <a:sym typeface="Roboto Condensed Bold"/>
              </a:rPr>
              <a:t>servir</a:t>
            </a:r>
            <a:r>
              <a:rPr lang="en-US" sz="3600" b="1" dirty="0">
                <a:solidFill>
                  <a:srgbClr val="0C0C0C"/>
                </a:solidFill>
                <a:latin typeface="Roboto Condensed Bold"/>
                <a:ea typeface="Roboto Condensed Bold"/>
                <a:cs typeface="Roboto Condensed Bold"/>
                <a:sym typeface="Roboto Condensed Bold"/>
              </a:rPr>
              <a:t> </a:t>
            </a:r>
            <a:r>
              <a:rPr lang="en-US" sz="3600" b="1" dirty="0" err="1">
                <a:solidFill>
                  <a:srgbClr val="0C0C0C"/>
                </a:solidFill>
                <a:latin typeface="Roboto Condensed Bold"/>
                <a:ea typeface="Roboto Condensed Bold"/>
                <a:cs typeface="Roboto Condensed Bold"/>
                <a:sym typeface="Roboto Condensed Bold"/>
              </a:rPr>
              <a:t>l’IA</a:t>
            </a:r>
            <a:r>
              <a:rPr lang="en-US" sz="3600" b="1" dirty="0">
                <a:solidFill>
                  <a:srgbClr val="0C0C0C"/>
                </a:solidFill>
                <a:latin typeface="Roboto Condensed Bold"/>
                <a:ea typeface="Roboto Condensed Bold"/>
                <a:cs typeface="Roboto Condensed Bold"/>
                <a:sym typeface="Roboto Condensed Bold"/>
              </a:rPr>
              <a:t> ?</a:t>
            </a:r>
          </a:p>
          <a:p>
            <a:pPr algn="ctr">
              <a:lnSpc>
                <a:spcPts val="7040"/>
              </a:lnSpc>
            </a:pPr>
            <a:r>
              <a:rPr lang="en-US" sz="3600" b="1" dirty="0" err="1">
                <a:solidFill>
                  <a:srgbClr val="0C0C0C"/>
                </a:solidFill>
                <a:latin typeface="Roboto Condensed Bold"/>
                <a:ea typeface="Roboto Condensed Bold"/>
                <a:cs typeface="Roboto Condensed Bold"/>
                <a:sym typeface="Roboto Condensed Bold"/>
              </a:rPr>
              <a:t>Aujourd’hui</a:t>
            </a:r>
            <a:r>
              <a:rPr lang="en-US" sz="3600" b="1" dirty="0">
                <a:solidFill>
                  <a:srgbClr val="0C0C0C"/>
                </a:solidFill>
                <a:latin typeface="Roboto Condensed Bold"/>
                <a:ea typeface="Roboto Condensed Bold"/>
                <a:cs typeface="Roboto Condensed Bold"/>
                <a:sym typeface="Roboto Condensed Bold"/>
              </a:rPr>
              <a:t> nous </a:t>
            </a:r>
            <a:r>
              <a:rPr lang="en-US" sz="3600" b="1" dirty="0" err="1">
                <a:solidFill>
                  <a:srgbClr val="0C0C0C"/>
                </a:solidFill>
                <a:latin typeface="Roboto Condensed Bold"/>
                <a:ea typeface="Roboto Condensed Bold"/>
                <a:cs typeface="Roboto Condensed Bold"/>
                <a:sym typeface="Roboto Condensed Bold"/>
              </a:rPr>
              <a:t>allos</a:t>
            </a:r>
            <a:r>
              <a:rPr lang="en-US" sz="3600" b="1" dirty="0">
                <a:solidFill>
                  <a:srgbClr val="0C0C0C"/>
                </a:solidFill>
                <a:latin typeface="Roboto Condensed Bold"/>
                <a:ea typeface="Roboto Condensed Bold"/>
                <a:cs typeface="Roboto Condensed Bold"/>
                <a:sym typeface="Roboto Condensed Bold"/>
              </a:rPr>
              <a:t> </a:t>
            </a:r>
            <a:r>
              <a:rPr lang="en-US" sz="3600" b="1" dirty="0" err="1">
                <a:solidFill>
                  <a:srgbClr val="0C0C0C"/>
                </a:solidFill>
                <a:latin typeface="Roboto Condensed Bold"/>
                <a:ea typeface="Roboto Condensed Bold"/>
                <a:cs typeface="Roboto Condensed Bold"/>
                <a:sym typeface="Roboto Condensed Bold"/>
              </a:rPr>
              <a:t>pratiquer</a:t>
            </a:r>
            <a:r>
              <a:rPr lang="en-US" sz="3600" b="1" dirty="0">
                <a:solidFill>
                  <a:srgbClr val="0C0C0C"/>
                </a:solidFill>
                <a:latin typeface="Roboto Condensed Bold"/>
                <a:ea typeface="Roboto Condensed Bold"/>
                <a:cs typeface="Roboto Condensed Bold"/>
                <a:sym typeface="Roboto Condensed Bold"/>
              </a:rPr>
              <a:t>/tester </a:t>
            </a:r>
            <a:r>
              <a:rPr lang="en-US" sz="3600" b="1" dirty="0" err="1">
                <a:solidFill>
                  <a:srgbClr val="0C0C0C"/>
                </a:solidFill>
                <a:latin typeface="Roboto Condensed Bold"/>
                <a:ea typeface="Roboto Condensed Bold"/>
                <a:cs typeface="Roboto Condensed Bold"/>
                <a:sym typeface="Roboto Condensed Bold"/>
              </a:rPr>
              <a:t>l’IA</a:t>
            </a:r>
            <a:r>
              <a:rPr lang="en-US" sz="3600" b="1" dirty="0">
                <a:solidFill>
                  <a:srgbClr val="0C0C0C"/>
                </a:solidFill>
                <a:latin typeface="Roboto Condensed Bold"/>
                <a:ea typeface="Roboto Condensed Bold"/>
                <a:cs typeface="Roboto Condensed Bold"/>
                <a:sym typeface="Roboto Condensed Bold"/>
              </a:rPr>
              <a:t> </a:t>
            </a:r>
            <a:r>
              <a:rPr lang="en-US" sz="3600" b="1" dirty="0" err="1">
                <a:solidFill>
                  <a:srgbClr val="0C0C0C"/>
                </a:solidFill>
                <a:latin typeface="Roboto Condensed Bold"/>
                <a:ea typeface="Roboto Condensed Bold"/>
                <a:cs typeface="Roboto Condensed Bold"/>
                <a:sym typeface="Roboto Condensed Bold"/>
              </a:rPr>
              <a:t>Générative</a:t>
            </a:r>
            <a:endParaRPr lang="en-US" sz="3600" b="1" dirty="0">
              <a:solidFill>
                <a:srgbClr val="0C0C0C"/>
              </a:solidFill>
              <a:latin typeface="Roboto Condensed Bold"/>
              <a:ea typeface="Roboto Condensed Bold"/>
              <a:cs typeface="Roboto Condensed Bold"/>
              <a:sym typeface="Roboto Condensed Bold"/>
            </a:endParaRPr>
          </a:p>
        </p:txBody>
      </p:sp>
      <p:sp>
        <p:nvSpPr>
          <p:cNvPr id="5" name="TextBox 5"/>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6" name="Freeform 6"/>
          <p:cNvSpPr/>
          <p:nvPr/>
        </p:nvSpPr>
        <p:spPr>
          <a:xfrm>
            <a:off x="1481357" y="5498898"/>
            <a:ext cx="660375" cy="644691"/>
          </a:xfrm>
          <a:custGeom>
            <a:avLst/>
            <a:gdLst/>
            <a:ahLst/>
            <a:cxnLst/>
            <a:rect l="l" t="t" r="r" b="b"/>
            <a:pathLst>
              <a:path w="660375" h="644691">
                <a:moveTo>
                  <a:pt x="0" y="0"/>
                </a:moveTo>
                <a:lnTo>
                  <a:pt x="660376" y="0"/>
                </a:lnTo>
                <a:lnTo>
                  <a:pt x="660376" y="644691"/>
                </a:lnTo>
                <a:lnTo>
                  <a:pt x="0" y="644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6395180" y="5498898"/>
            <a:ext cx="660375" cy="644691"/>
          </a:xfrm>
          <a:custGeom>
            <a:avLst/>
            <a:gdLst/>
            <a:ahLst/>
            <a:cxnLst/>
            <a:rect l="l" t="t" r="r" b="b"/>
            <a:pathLst>
              <a:path w="660375" h="644691">
                <a:moveTo>
                  <a:pt x="0" y="0"/>
                </a:moveTo>
                <a:lnTo>
                  <a:pt x="660375" y="0"/>
                </a:lnTo>
                <a:lnTo>
                  <a:pt x="660375" y="644691"/>
                </a:lnTo>
                <a:lnTo>
                  <a:pt x="0" y="644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0942991" y="5498898"/>
            <a:ext cx="660375" cy="644691"/>
          </a:xfrm>
          <a:custGeom>
            <a:avLst/>
            <a:gdLst/>
            <a:ahLst/>
            <a:cxnLst/>
            <a:rect l="l" t="t" r="r" b="b"/>
            <a:pathLst>
              <a:path w="660375" h="644691">
                <a:moveTo>
                  <a:pt x="0" y="0"/>
                </a:moveTo>
                <a:lnTo>
                  <a:pt x="660375" y="0"/>
                </a:lnTo>
                <a:lnTo>
                  <a:pt x="660375" y="644691"/>
                </a:lnTo>
                <a:lnTo>
                  <a:pt x="0" y="644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1603366" y="7656340"/>
            <a:ext cx="1944908" cy="1898283"/>
          </a:xfrm>
          <a:custGeom>
            <a:avLst/>
            <a:gdLst/>
            <a:ahLst/>
            <a:cxnLst/>
            <a:rect l="l" t="t" r="r" b="b"/>
            <a:pathLst>
              <a:path w="1944908" h="1898283">
                <a:moveTo>
                  <a:pt x="0" y="0"/>
                </a:moveTo>
                <a:lnTo>
                  <a:pt x="1944908" y="0"/>
                </a:lnTo>
                <a:lnTo>
                  <a:pt x="1944908" y="1898283"/>
                </a:lnTo>
                <a:lnTo>
                  <a:pt x="0" y="1898283"/>
                </a:lnTo>
                <a:lnTo>
                  <a:pt x="0" y="0"/>
                </a:lnTo>
                <a:close/>
              </a:path>
            </a:pathLst>
          </a:custGeom>
          <a:blipFill>
            <a:blip r:embed="rId5"/>
            <a:stretch>
              <a:fillRect/>
            </a:stretch>
          </a:blipFill>
        </p:spPr>
      </p:sp>
      <p:sp>
        <p:nvSpPr>
          <p:cNvPr id="10" name="Freeform 10"/>
          <p:cNvSpPr/>
          <p:nvPr/>
        </p:nvSpPr>
        <p:spPr>
          <a:xfrm>
            <a:off x="8451755" y="8379262"/>
            <a:ext cx="2695892" cy="876977"/>
          </a:xfrm>
          <a:custGeom>
            <a:avLst/>
            <a:gdLst/>
            <a:ahLst/>
            <a:cxnLst/>
            <a:rect l="l" t="t" r="r" b="b"/>
            <a:pathLst>
              <a:path w="2695892" h="876977">
                <a:moveTo>
                  <a:pt x="0" y="0"/>
                </a:moveTo>
                <a:lnTo>
                  <a:pt x="2695892" y="0"/>
                </a:lnTo>
                <a:lnTo>
                  <a:pt x="2695892" y="876977"/>
                </a:lnTo>
                <a:lnTo>
                  <a:pt x="0" y="876977"/>
                </a:lnTo>
                <a:lnTo>
                  <a:pt x="0" y="0"/>
                </a:lnTo>
                <a:close/>
              </a:path>
            </a:pathLst>
          </a:custGeom>
          <a:blipFill>
            <a:blip r:embed="rId6"/>
            <a:stretch>
              <a:fillRect/>
            </a:stretch>
          </a:blipFill>
        </p:spPr>
      </p:sp>
      <p:sp>
        <p:nvSpPr>
          <p:cNvPr id="11" name="Freeform 11"/>
          <p:cNvSpPr/>
          <p:nvPr/>
        </p:nvSpPr>
        <p:spPr>
          <a:xfrm>
            <a:off x="5079274" y="7861820"/>
            <a:ext cx="3162028" cy="1487324"/>
          </a:xfrm>
          <a:custGeom>
            <a:avLst/>
            <a:gdLst/>
            <a:ahLst/>
            <a:cxnLst/>
            <a:rect l="l" t="t" r="r" b="b"/>
            <a:pathLst>
              <a:path w="3162028" h="1487324">
                <a:moveTo>
                  <a:pt x="0" y="0"/>
                </a:moveTo>
                <a:lnTo>
                  <a:pt x="3162028" y="0"/>
                </a:lnTo>
                <a:lnTo>
                  <a:pt x="3162028" y="1487324"/>
                </a:lnTo>
                <a:lnTo>
                  <a:pt x="0" y="1487324"/>
                </a:lnTo>
                <a:lnTo>
                  <a:pt x="0" y="0"/>
                </a:lnTo>
                <a:close/>
              </a:path>
            </a:pathLst>
          </a:custGeom>
          <a:blipFill>
            <a:blip r:embed="rId7"/>
            <a:stretch>
              <a:fillRect/>
            </a:stretch>
          </a:blipFill>
        </p:spPr>
      </p:sp>
      <p:sp>
        <p:nvSpPr>
          <p:cNvPr id="12" name="Freeform 12"/>
          <p:cNvSpPr/>
          <p:nvPr/>
        </p:nvSpPr>
        <p:spPr>
          <a:xfrm rot="-2526710">
            <a:off x="6574247" y="7099731"/>
            <a:ext cx="1504349" cy="1113219"/>
          </a:xfrm>
          <a:custGeom>
            <a:avLst/>
            <a:gdLst/>
            <a:ahLst/>
            <a:cxnLst/>
            <a:rect l="l" t="t" r="r" b="b"/>
            <a:pathLst>
              <a:path w="1504349" h="1113219">
                <a:moveTo>
                  <a:pt x="0" y="0"/>
                </a:moveTo>
                <a:lnTo>
                  <a:pt x="1504350" y="0"/>
                </a:lnTo>
                <a:lnTo>
                  <a:pt x="1504350" y="1113218"/>
                </a:lnTo>
                <a:lnTo>
                  <a:pt x="0" y="1113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3603169">
            <a:off x="8517621" y="7316848"/>
            <a:ext cx="1519213" cy="1124218"/>
          </a:xfrm>
          <a:custGeom>
            <a:avLst/>
            <a:gdLst/>
            <a:ahLst/>
            <a:cxnLst/>
            <a:rect l="l" t="t" r="r" b="b"/>
            <a:pathLst>
              <a:path w="1519213" h="1124218">
                <a:moveTo>
                  <a:pt x="0" y="0"/>
                </a:moveTo>
                <a:lnTo>
                  <a:pt x="1519213" y="0"/>
                </a:lnTo>
                <a:lnTo>
                  <a:pt x="1519213" y="1124218"/>
                </a:lnTo>
                <a:lnTo>
                  <a:pt x="0" y="112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5197793">
            <a:off x="10322637" y="7169756"/>
            <a:ext cx="1611570" cy="1192562"/>
          </a:xfrm>
          <a:custGeom>
            <a:avLst/>
            <a:gdLst/>
            <a:ahLst/>
            <a:cxnLst/>
            <a:rect l="l" t="t" r="r" b="b"/>
            <a:pathLst>
              <a:path w="1611570" h="1192562">
                <a:moveTo>
                  <a:pt x="0" y="0"/>
                </a:moveTo>
                <a:lnTo>
                  <a:pt x="1611570" y="0"/>
                </a:lnTo>
                <a:lnTo>
                  <a:pt x="1611570" y="1192562"/>
                </a:lnTo>
                <a:lnTo>
                  <a:pt x="0" y="11925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1361610" y="7320792"/>
            <a:ext cx="4690670" cy="697231"/>
          </a:xfrm>
          <a:prstGeom prst="rect">
            <a:avLst/>
          </a:prstGeom>
        </p:spPr>
        <p:txBody>
          <a:bodyPr lIns="0" tIns="0" rIns="0" bIns="0" rtlCol="0" anchor="t">
            <a:spAutoFit/>
          </a:bodyPr>
          <a:lstStyle/>
          <a:p>
            <a:pPr algn="ctr">
              <a:lnSpc>
                <a:spcPts val="5669"/>
              </a:lnSpc>
            </a:pPr>
            <a:r>
              <a:rPr lang="en-US" sz="4049" b="1" dirty="0">
                <a:solidFill>
                  <a:srgbClr val="6420FF"/>
                </a:solidFill>
                <a:latin typeface="Roboto Condensed Bold"/>
                <a:ea typeface="Roboto Condensed Bold"/>
                <a:cs typeface="Roboto Condensed Bold"/>
                <a:sym typeface="Roboto Condensed Bold"/>
              </a:rPr>
              <a:t>IA </a:t>
            </a:r>
            <a:r>
              <a:rPr lang="en-US" sz="4049" b="1" dirty="0" err="1">
                <a:solidFill>
                  <a:srgbClr val="6420FF"/>
                </a:solidFill>
                <a:latin typeface="Roboto Condensed Bold"/>
                <a:ea typeface="Roboto Condensed Bold"/>
                <a:cs typeface="Roboto Condensed Bold"/>
                <a:sym typeface="Roboto Condensed Bold"/>
              </a:rPr>
              <a:t>prédictive</a:t>
            </a:r>
            <a:endParaRPr lang="en-US" sz="4049" b="1" dirty="0">
              <a:solidFill>
                <a:srgbClr val="6420FF"/>
              </a:solidFill>
              <a:latin typeface="Roboto Condensed Bold"/>
              <a:ea typeface="Roboto Condensed Bold"/>
              <a:cs typeface="Roboto Condensed Bold"/>
              <a:sym typeface="Roboto Condensed Bold"/>
            </a:endParaRPr>
          </a:p>
        </p:txBody>
      </p:sp>
      <p:sp>
        <p:nvSpPr>
          <p:cNvPr id="16" name="TextBox 16"/>
          <p:cNvSpPr txBox="1"/>
          <p:nvPr/>
        </p:nvSpPr>
        <p:spPr>
          <a:xfrm>
            <a:off x="11923441" y="6854438"/>
            <a:ext cx="4690670" cy="697231"/>
          </a:xfrm>
          <a:prstGeom prst="rect">
            <a:avLst/>
          </a:prstGeom>
        </p:spPr>
        <p:txBody>
          <a:bodyPr lIns="0" tIns="0" rIns="0" bIns="0" rtlCol="0" anchor="t">
            <a:spAutoFit/>
          </a:bodyPr>
          <a:lstStyle/>
          <a:p>
            <a:pPr algn="ctr">
              <a:lnSpc>
                <a:spcPts val="5669"/>
              </a:lnSpc>
            </a:pPr>
            <a:r>
              <a:rPr lang="en-US" sz="4049" b="1">
                <a:solidFill>
                  <a:srgbClr val="6420FF"/>
                </a:solidFill>
                <a:latin typeface="Roboto Condensed Bold"/>
                <a:ea typeface="Roboto Condensed Bold"/>
                <a:cs typeface="Roboto Condensed Bold"/>
                <a:sym typeface="Roboto Condensed Bold"/>
              </a:rPr>
              <a:t>IA prédictive</a:t>
            </a:r>
          </a:p>
        </p:txBody>
      </p:sp>
      <p:pic>
        <p:nvPicPr>
          <p:cNvPr id="17" name="Image 16">
            <a:extLst>
              <a:ext uri="{FF2B5EF4-FFF2-40B4-BE49-F238E27FC236}">
                <a16:creationId xmlns:a16="http://schemas.microsoft.com/office/drawing/2014/main" id="{974F1776-7782-4D85-B48A-56D5CCDD78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94058" y="1161875"/>
            <a:ext cx="14128269" cy="8025977"/>
          </a:xfrm>
          <a:custGeom>
            <a:avLst/>
            <a:gdLst/>
            <a:ahLst/>
            <a:cxnLst/>
            <a:rect l="l" t="t" r="r" b="b"/>
            <a:pathLst>
              <a:path w="14128269" h="8025977">
                <a:moveTo>
                  <a:pt x="0" y="0"/>
                </a:moveTo>
                <a:lnTo>
                  <a:pt x="14128269" y="0"/>
                </a:lnTo>
                <a:lnTo>
                  <a:pt x="14128269" y="8025978"/>
                </a:lnTo>
                <a:lnTo>
                  <a:pt x="0" y="8025978"/>
                </a:lnTo>
                <a:lnTo>
                  <a:pt x="0" y="0"/>
                </a:lnTo>
                <a:close/>
              </a:path>
            </a:pathLst>
          </a:custGeom>
          <a:blipFill>
            <a:blip r:embed="rId2"/>
            <a:stretch>
              <a:fillRect l="-6792" t="-29037" r="-30079" b="-6490"/>
            </a:stretch>
          </a:blipFill>
        </p:spPr>
      </p:sp>
      <p:sp>
        <p:nvSpPr>
          <p:cNvPr id="3" name="TextBox 3"/>
          <p:cNvSpPr txBox="1"/>
          <p:nvPr/>
        </p:nvSpPr>
        <p:spPr>
          <a:xfrm>
            <a:off x="0" y="628613"/>
            <a:ext cx="18288000" cy="894476"/>
          </a:xfrm>
          <a:prstGeom prst="rect">
            <a:avLst/>
          </a:prstGeom>
        </p:spPr>
        <p:txBody>
          <a:bodyPr lIns="0" tIns="0" rIns="0" bIns="0" rtlCol="0" anchor="t">
            <a:spAutoFit/>
          </a:bodyPr>
          <a:lstStyle/>
          <a:p>
            <a:pPr algn="ctr">
              <a:lnSpc>
                <a:spcPts val="7260"/>
              </a:lnSpc>
              <a:spcBef>
                <a:spcPct val="0"/>
              </a:spcBef>
            </a:pPr>
            <a:r>
              <a:rPr lang="en-US" sz="5400" b="1" dirty="0">
                <a:solidFill>
                  <a:srgbClr val="000000"/>
                </a:solidFill>
                <a:latin typeface="Roboto Condensed Bold"/>
                <a:ea typeface="Roboto Condensed Bold"/>
                <a:cs typeface="Roboto Condensed Bold"/>
                <a:sym typeface="Roboto Condensed Bold"/>
              </a:rPr>
              <a:t>IA ET LOIS... Le </a:t>
            </a:r>
            <a:r>
              <a:rPr lang="en-US" sz="5400" b="1" dirty="0" err="1">
                <a:solidFill>
                  <a:srgbClr val="000000"/>
                </a:solidFill>
                <a:latin typeface="Roboto Condensed Bold"/>
                <a:ea typeface="Roboto Condensed Bold"/>
                <a:cs typeface="Roboto Condensed Bold"/>
                <a:sym typeface="Roboto Condensed Bold"/>
              </a:rPr>
              <a:t>réglement</a:t>
            </a:r>
            <a:r>
              <a:rPr lang="en-US" sz="5400" b="1" dirty="0">
                <a:solidFill>
                  <a:srgbClr val="000000"/>
                </a:solidFill>
                <a:latin typeface="Roboto Condensed Bold"/>
                <a:ea typeface="Roboto Condensed Bold"/>
                <a:cs typeface="Roboto Condensed Bold"/>
                <a:sym typeface="Roboto Condensed Bold"/>
              </a:rPr>
              <a:t> IA</a:t>
            </a:r>
          </a:p>
        </p:txBody>
      </p:sp>
      <p:sp>
        <p:nvSpPr>
          <p:cNvPr id="4" name="TextBox 4"/>
          <p:cNvSpPr txBox="1"/>
          <p:nvPr/>
        </p:nvSpPr>
        <p:spPr>
          <a:xfrm>
            <a:off x="6526775" y="9292628"/>
            <a:ext cx="5062835" cy="86980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Hub des territoires - </a:t>
            </a:r>
          </a:p>
          <a:p>
            <a:pPr algn="ctr">
              <a:lnSpc>
                <a:spcPts val="3507"/>
              </a:lnSpc>
            </a:pPr>
            <a:r>
              <a:rPr lang="en-US" sz="2505" b="1">
                <a:solidFill>
                  <a:srgbClr val="0061FF"/>
                </a:solidFill>
                <a:latin typeface="Roboto Bold"/>
                <a:ea typeface="Roboto Bold"/>
                <a:cs typeface="Roboto Bold"/>
                <a:sym typeface="Roboto Bold"/>
              </a:rPr>
              <a:t>Défenseur des droits - Février 2025</a:t>
            </a:r>
          </a:p>
        </p:txBody>
      </p:sp>
      <p:sp>
        <p:nvSpPr>
          <p:cNvPr id="5" name="Freeform 5"/>
          <p:cNvSpPr/>
          <p:nvPr/>
        </p:nvSpPr>
        <p:spPr>
          <a:xfrm>
            <a:off x="17068800" y="1192014"/>
            <a:ext cx="868726" cy="868726"/>
          </a:xfrm>
          <a:custGeom>
            <a:avLst/>
            <a:gdLst/>
            <a:ahLst/>
            <a:cxnLst/>
            <a:rect l="l" t="t" r="r" b="b"/>
            <a:pathLst>
              <a:path w="868726" h="868726">
                <a:moveTo>
                  <a:pt x="0" y="0"/>
                </a:moveTo>
                <a:lnTo>
                  <a:pt x="868726" y="0"/>
                </a:lnTo>
                <a:lnTo>
                  <a:pt x="868726" y="868726"/>
                </a:lnTo>
                <a:lnTo>
                  <a:pt x="0" y="868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Image 5">
            <a:extLst>
              <a:ext uri="{FF2B5EF4-FFF2-40B4-BE49-F238E27FC236}">
                <a16:creationId xmlns:a16="http://schemas.microsoft.com/office/drawing/2014/main" id="{A83F1B0E-CF06-4387-BAF6-593624387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71" y="0"/>
            <a:ext cx="18288000" cy="9977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78" y="8471660"/>
            <a:ext cx="3328431" cy="1747426"/>
          </a:xfrm>
          <a:custGeom>
            <a:avLst/>
            <a:gdLst/>
            <a:ahLst/>
            <a:cxnLst/>
            <a:rect l="l" t="t" r="r" b="b"/>
            <a:pathLst>
              <a:path w="3328431" h="1747426">
                <a:moveTo>
                  <a:pt x="0" y="0"/>
                </a:moveTo>
                <a:lnTo>
                  <a:pt x="3328430" y="0"/>
                </a:lnTo>
                <a:lnTo>
                  <a:pt x="3328430" y="1747426"/>
                </a:lnTo>
                <a:lnTo>
                  <a:pt x="0" y="1747426"/>
                </a:lnTo>
                <a:lnTo>
                  <a:pt x="0" y="0"/>
                </a:lnTo>
                <a:close/>
              </a:path>
            </a:pathLst>
          </a:custGeom>
          <a:blipFill>
            <a:blip r:embed="rId2"/>
            <a:stretch>
              <a:fillRect/>
            </a:stretch>
          </a:blipFill>
        </p:spPr>
      </p:sp>
      <p:sp>
        <p:nvSpPr>
          <p:cNvPr id="3" name="Freeform 3"/>
          <p:cNvSpPr/>
          <p:nvPr/>
        </p:nvSpPr>
        <p:spPr>
          <a:xfrm rot="-8882364">
            <a:off x="4276748" y="9149120"/>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85119" y="2340233"/>
            <a:ext cx="1825397" cy="1781637"/>
          </a:xfrm>
          <a:custGeom>
            <a:avLst/>
            <a:gdLst/>
            <a:ahLst/>
            <a:cxnLst/>
            <a:rect l="l" t="t" r="r" b="b"/>
            <a:pathLst>
              <a:path w="1825397" h="1781637">
                <a:moveTo>
                  <a:pt x="0" y="0"/>
                </a:moveTo>
                <a:lnTo>
                  <a:pt x="1825397" y="0"/>
                </a:lnTo>
                <a:lnTo>
                  <a:pt x="1825397" y="1781638"/>
                </a:lnTo>
                <a:lnTo>
                  <a:pt x="0" y="1781638"/>
                </a:lnTo>
                <a:lnTo>
                  <a:pt x="0" y="0"/>
                </a:lnTo>
                <a:close/>
              </a:path>
            </a:pathLst>
          </a:custGeom>
          <a:blipFill>
            <a:blip r:embed="rId5"/>
            <a:stretch>
              <a:fillRect/>
            </a:stretch>
          </a:blipFill>
        </p:spPr>
      </p:sp>
      <p:sp>
        <p:nvSpPr>
          <p:cNvPr id="5" name="Freeform 5"/>
          <p:cNvSpPr/>
          <p:nvPr/>
        </p:nvSpPr>
        <p:spPr>
          <a:xfrm>
            <a:off x="2609831" y="2418531"/>
            <a:ext cx="3957184" cy="1125266"/>
          </a:xfrm>
          <a:custGeom>
            <a:avLst/>
            <a:gdLst/>
            <a:ahLst/>
            <a:cxnLst/>
            <a:rect l="l" t="t" r="r" b="b"/>
            <a:pathLst>
              <a:path w="3957184" h="1125266">
                <a:moveTo>
                  <a:pt x="0" y="0"/>
                </a:moveTo>
                <a:lnTo>
                  <a:pt x="3957183" y="0"/>
                </a:lnTo>
                <a:lnTo>
                  <a:pt x="3957183" y="1125266"/>
                </a:lnTo>
                <a:lnTo>
                  <a:pt x="0" y="1125266"/>
                </a:lnTo>
                <a:lnTo>
                  <a:pt x="0" y="0"/>
                </a:lnTo>
                <a:close/>
              </a:path>
            </a:pathLst>
          </a:custGeom>
          <a:blipFill>
            <a:blip r:embed="rId6"/>
            <a:stretch>
              <a:fillRect/>
            </a:stretch>
          </a:blipFill>
        </p:spPr>
      </p:sp>
      <p:sp>
        <p:nvSpPr>
          <p:cNvPr id="6" name="Freeform 6"/>
          <p:cNvSpPr/>
          <p:nvPr/>
        </p:nvSpPr>
        <p:spPr>
          <a:xfrm>
            <a:off x="9627207" y="2309799"/>
            <a:ext cx="4333043" cy="1996459"/>
          </a:xfrm>
          <a:custGeom>
            <a:avLst/>
            <a:gdLst/>
            <a:ahLst/>
            <a:cxnLst/>
            <a:rect l="l" t="t" r="r" b="b"/>
            <a:pathLst>
              <a:path w="4333043" h="1996459">
                <a:moveTo>
                  <a:pt x="0" y="0"/>
                </a:moveTo>
                <a:lnTo>
                  <a:pt x="4333043" y="0"/>
                </a:lnTo>
                <a:lnTo>
                  <a:pt x="4333043" y="1996459"/>
                </a:lnTo>
                <a:lnTo>
                  <a:pt x="0" y="1996459"/>
                </a:lnTo>
                <a:lnTo>
                  <a:pt x="0" y="0"/>
                </a:lnTo>
                <a:close/>
              </a:path>
            </a:pathLst>
          </a:custGeom>
          <a:blipFill>
            <a:blip r:embed="rId7"/>
            <a:stretch>
              <a:fillRect t="-15119" r="-3390"/>
            </a:stretch>
          </a:blipFill>
        </p:spPr>
      </p:sp>
      <p:sp>
        <p:nvSpPr>
          <p:cNvPr id="7" name="Freeform 7"/>
          <p:cNvSpPr/>
          <p:nvPr/>
        </p:nvSpPr>
        <p:spPr>
          <a:xfrm>
            <a:off x="6817387" y="2489524"/>
            <a:ext cx="1782521" cy="1637009"/>
          </a:xfrm>
          <a:custGeom>
            <a:avLst/>
            <a:gdLst/>
            <a:ahLst/>
            <a:cxnLst/>
            <a:rect l="l" t="t" r="r" b="b"/>
            <a:pathLst>
              <a:path w="1782521" h="1637009">
                <a:moveTo>
                  <a:pt x="0" y="0"/>
                </a:moveTo>
                <a:lnTo>
                  <a:pt x="1782521" y="0"/>
                </a:lnTo>
                <a:lnTo>
                  <a:pt x="1782521" y="1637010"/>
                </a:lnTo>
                <a:lnTo>
                  <a:pt x="0" y="1637010"/>
                </a:lnTo>
                <a:lnTo>
                  <a:pt x="0" y="0"/>
                </a:lnTo>
                <a:close/>
              </a:path>
            </a:pathLst>
          </a:custGeom>
          <a:blipFill>
            <a:blip r:embed="rId8"/>
            <a:stretch>
              <a:fillRect/>
            </a:stretch>
          </a:blipFill>
        </p:spPr>
      </p:sp>
      <p:sp>
        <p:nvSpPr>
          <p:cNvPr id="8" name="Freeform 8"/>
          <p:cNvSpPr/>
          <p:nvPr/>
        </p:nvSpPr>
        <p:spPr>
          <a:xfrm>
            <a:off x="512721" y="5778684"/>
            <a:ext cx="1897944" cy="1786300"/>
          </a:xfrm>
          <a:custGeom>
            <a:avLst/>
            <a:gdLst/>
            <a:ahLst/>
            <a:cxnLst/>
            <a:rect l="l" t="t" r="r" b="b"/>
            <a:pathLst>
              <a:path w="1897944" h="1786300">
                <a:moveTo>
                  <a:pt x="0" y="0"/>
                </a:moveTo>
                <a:lnTo>
                  <a:pt x="1897944" y="0"/>
                </a:lnTo>
                <a:lnTo>
                  <a:pt x="1897944" y="1786300"/>
                </a:lnTo>
                <a:lnTo>
                  <a:pt x="0" y="1786300"/>
                </a:lnTo>
                <a:lnTo>
                  <a:pt x="0" y="0"/>
                </a:lnTo>
                <a:close/>
              </a:path>
            </a:pathLst>
          </a:custGeom>
          <a:blipFill>
            <a:blip r:embed="rId9"/>
            <a:stretch>
              <a:fillRect/>
            </a:stretch>
          </a:blipFill>
        </p:spPr>
      </p:sp>
      <p:sp>
        <p:nvSpPr>
          <p:cNvPr id="9" name="TextBox 9"/>
          <p:cNvSpPr txBox="1"/>
          <p:nvPr/>
        </p:nvSpPr>
        <p:spPr>
          <a:xfrm>
            <a:off x="3340127" y="4669459"/>
            <a:ext cx="4458444" cy="5334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OPEN AI - MICROSOFT (USA)</a:t>
            </a:r>
          </a:p>
        </p:txBody>
      </p:sp>
      <p:sp>
        <p:nvSpPr>
          <p:cNvPr id="10" name="Freeform 10"/>
          <p:cNvSpPr/>
          <p:nvPr/>
        </p:nvSpPr>
        <p:spPr>
          <a:xfrm rot="-7611451">
            <a:off x="1830040" y="4331561"/>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9354808" y="5698404"/>
            <a:ext cx="4333043" cy="2437337"/>
          </a:xfrm>
          <a:custGeom>
            <a:avLst/>
            <a:gdLst/>
            <a:ahLst/>
            <a:cxnLst/>
            <a:rect l="l" t="t" r="r" b="b"/>
            <a:pathLst>
              <a:path w="4333043" h="2437337">
                <a:moveTo>
                  <a:pt x="0" y="0"/>
                </a:moveTo>
                <a:lnTo>
                  <a:pt x="4333044" y="0"/>
                </a:lnTo>
                <a:lnTo>
                  <a:pt x="4333044" y="2437337"/>
                </a:lnTo>
                <a:lnTo>
                  <a:pt x="0" y="2437337"/>
                </a:lnTo>
                <a:lnTo>
                  <a:pt x="0" y="0"/>
                </a:lnTo>
                <a:close/>
              </a:path>
            </a:pathLst>
          </a:custGeom>
          <a:blipFill>
            <a:blip r:embed="rId10"/>
            <a:stretch>
              <a:fillRect/>
            </a:stretch>
          </a:blipFill>
        </p:spPr>
      </p:sp>
      <p:sp>
        <p:nvSpPr>
          <p:cNvPr id="12" name="Freeform 12"/>
          <p:cNvSpPr/>
          <p:nvPr/>
        </p:nvSpPr>
        <p:spPr>
          <a:xfrm rot="-8882364">
            <a:off x="13853279" y="7395180"/>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8882364">
            <a:off x="13476905" y="4098142"/>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3488849" y="7031584"/>
            <a:ext cx="3981152" cy="10668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ANTHROPIC (USA)</a:t>
            </a:r>
          </a:p>
          <a:p>
            <a:pPr algn="ctr">
              <a:lnSpc>
                <a:spcPts val="4200"/>
              </a:lnSpc>
            </a:pPr>
            <a:r>
              <a:rPr lang="en-US" sz="3000" b="1">
                <a:solidFill>
                  <a:srgbClr val="020191"/>
                </a:solidFill>
                <a:latin typeface="Roboto Condensed Bold"/>
                <a:ea typeface="Roboto Condensed Bold"/>
                <a:cs typeface="Roboto Condensed Bold"/>
                <a:sym typeface="Roboto Condensed Bold"/>
              </a:rPr>
              <a:t>anciens membres Open AI</a:t>
            </a:r>
          </a:p>
        </p:txBody>
      </p:sp>
      <p:sp>
        <p:nvSpPr>
          <p:cNvPr id="15" name="Freeform 15"/>
          <p:cNvSpPr/>
          <p:nvPr/>
        </p:nvSpPr>
        <p:spPr>
          <a:xfrm rot="-8232823">
            <a:off x="2186986" y="7395180"/>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024156" y="4801853"/>
            <a:ext cx="2239688" cy="683295"/>
          </a:xfrm>
          <a:custGeom>
            <a:avLst/>
            <a:gdLst/>
            <a:ahLst/>
            <a:cxnLst/>
            <a:rect l="l" t="t" r="r" b="b"/>
            <a:pathLst>
              <a:path w="2239688" h="683295">
                <a:moveTo>
                  <a:pt x="0" y="0"/>
                </a:moveTo>
                <a:lnTo>
                  <a:pt x="2239688" y="0"/>
                </a:lnTo>
                <a:lnTo>
                  <a:pt x="2239688" y="683294"/>
                </a:lnTo>
                <a:lnTo>
                  <a:pt x="0" y="683294"/>
                </a:lnTo>
                <a:lnTo>
                  <a:pt x="0" y="0"/>
                </a:lnTo>
                <a:close/>
              </a:path>
            </a:pathLst>
          </a:custGeom>
          <a:blipFill>
            <a:blip r:embed="rId11"/>
            <a:stretch>
              <a:fillRect/>
            </a:stretch>
          </a:blipFill>
        </p:spPr>
      </p:sp>
      <p:sp>
        <p:nvSpPr>
          <p:cNvPr id="17" name="Freeform 17"/>
          <p:cNvSpPr/>
          <p:nvPr/>
        </p:nvSpPr>
        <p:spPr>
          <a:xfrm>
            <a:off x="8176556" y="4954253"/>
            <a:ext cx="2239688" cy="683295"/>
          </a:xfrm>
          <a:custGeom>
            <a:avLst/>
            <a:gdLst/>
            <a:ahLst/>
            <a:cxnLst/>
            <a:rect l="l" t="t" r="r" b="b"/>
            <a:pathLst>
              <a:path w="2239688" h="683295">
                <a:moveTo>
                  <a:pt x="0" y="0"/>
                </a:moveTo>
                <a:lnTo>
                  <a:pt x="2239688" y="0"/>
                </a:lnTo>
                <a:lnTo>
                  <a:pt x="2239688" y="683294"/>
                </a:lnTo>
                <a:lnTo>
                  <a:pt x="0" y="683294"/>
                </a:lnTo>
                <a:lnTo>
                  <a:pt x="0" y="0"/>
                </a:lnTo>
                <a:close/>
              </a:path>
            </a:pathLst>
          </a:custGeom>
          <a:blipFill>
            <a:blip r:embed="rId11"/>
            <a:stretch>
              <a:fillRect/>
            </a:stretch>
          </a:blipFill>
        </p:spPr>
      </p:sp>
      <p:sp>
        <p:nvSpPr>
          <p:cNvPr id="18" name="Freeform 18"/>
          <p:cNvSpPr/>
          <p:nvPr/>
        </p:nvSpPr>
        <p:spPr>
          <a:xfrm>
            <a:off x="10217678" y="8631041"/>
            <a:ext cx="2988766" cy="911827"/>
          </a:xfrm>
          <a:custGeom>
            <a:avLst/>
            <a:gdLst/>
            <a:ahLst/>
            <a:cxnLst/>
            <a:rect l="l" t="t" r="r" b="b"/>
            <a:pathLst>
              <a:path w="2988766" h="911827">
                <a:moveTo>
                  <a:pt x="0" y="0"/>
                </a:moveTo>
                <a:lnTo>
                  <a:pt x="2988765" y="0"/>
                </a:lnTo>
                <a:lnTo>
                  <a:pt x="2988765" y="911827"/>
                </a:lnTo>
                <a:lnTo>
                  <a:pt x="0" y="911827"/>
                </a:lnTo>
                <a:lnTo>
                  <a:pt x="0" y="0"/>
                </a:lnTo>
                <a:close/>
              </a:path>
            </a:pathLst>
          </a:custGeom>
          <a:blipFill>
            <a:blip r:embed="rId11"/>
            <a:stretch>
              <a:fillRect/>
            </a:stretch>
          </a:blipFill>
        </p:spPr>
      </p:sp>
      <p:sp>
        <p:nvSpPr>
          <p:cNvPr id="19" name="TextBox 19"/>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20" name="TextBox 20"/>
          <p:cNvSpPr txBox="1"/>
          <p:nvPr/>
        </p:nvSpPr>
        <p:spPr>
          <a:xfrm>
            <a:off x="702677" y="774479"/>
            <a:ext cx="16882646" cy="1724831"/>
          </a:xfrm>
          <a:prstGeom prst="rect">
            <a:avLst/>
          </a:prstGeom>
        </p:spPr>
        <p:txBody>
          <a:bodyPr wrap="square" lIns="0" tIns="0" rIns="0" bIns="0" rtlCol="0" anchor="t">
            <a:spAutoFit/>
          </a:bodyPr>
          <a:lstStyle/>
          <a:p>
            <a:pPr algn="ctr">
              <a:lnSpc>
                <a:spcPts val="7040"/>
              </a:lnSpc>
            </a:pPr>
            <a:r>
              <a:rPr lang="en-US" sz="4800" b="1" dirty="0" err="1">
                <a:solidFill>
                  <a:srgbClr val="0C0C0C"/>
                </a:solidFill>
                <a:latin typeface="Roboto Condensed Bold"/>
                <a:ea typeface="Roboto Condensed Bold"/>
                <a:cs typeface="Roboto Condensed Bold"/>
                <a:sym typeface="Roboto Condensed Bold"/>
              </a:rPr>
              <a:t>Connaissez-vous</a:t>
            </a:r>
            <a:r>
              <a:rPr lang="en-US" sz="4800" b="1" dirty="0">
                <a:solidFill>
                  <a:srgbClr val="0C0C0C"/>
                </a:solidFill>
                <a:latin typeface="Roboto Condensed Bold"/>
                <a:ea typeface="Roboto Condensed Bold"/>
                <a:cs typeface="Roboto Condensed Bold"/>
                <a:sym typeface="Roboto Condensed Bold"/>
              </a:rPr>
              <a:t> </a:t>
            </a:r>
            <a:r>
              <a:rPr lang="en-US" sz="4800" b="1" dirty="0" err="1">
                <a:solidFill>
                  <a:srgbClr val="0C0C0C"/>
                </a:solidFill>
                <a:latin typeface="Roboto Condensed Bold"/>
                <a:ea typeface="Roboto Condensed Bold"/>
                <a:cs typeface="Roboto Condensed Bold"/>
                <a:sym typeface="Roboto Condensed Bold"/>
              </a:rPr>
              <a:t>ces</a:t>
            </a:r>
            <a:r>
              <a:rPr lang="en-US" sz="4800" b="1" dirty="0">
                <a:solidFill>
                  <a:srgbClr val="0C0C0C"/>
                </a:solidFill>
                <a:latin typeface="Roboto Condensed Bold"/>
                <a:ea typeface="Roboto Condensed Bold"/>
                <a:cs typeface="Roboto Condensed Bold"/>
                <a:sym typeface="Roboto Condensed Bold"/>
              </a:rPr>
              <a:t> </a:t>
            </a:r>
            <a:r>
              <a:rPr lang="en-US" sz="4800" b="1" dirty="0" err="1">
                <a:solidFill>
                  <a:srgbClr val="0C0C0C"/>
                </a:solidFill>
                <a:latin typeface="Roboto Condensed Bold"/>
                <a:ea typeface="Roboto Condensed Bold"/>
                <a:cs typeface="Roboto Condensed Bold"/>
                <a:sym typeface="Roboto Condensed Bold"/>
              </a:rPr>
              <a:t>outils</a:t>
            </a:r>
            <a:r>
              <a:rPr lang="en-US" sz="4800" b="1" dirty="0">
                <a:solidFill>
                  <a:srgbClr val="0C0C0C"/>
                </a:solidFill>
                <a:latin typeface="Roboto Condensed Bold"/>
                <a:ea typeface="Roboto Condensed Bold"/>
                <a:cs typeface="Roboto Condensed Bold"/>
                <a:sym typeface="Roboto Condensed Bold"/>
              </a:rPr>
              <a:t> IA ? </a:t>
            </a:r>
          </a:p>
          <a:p>
            <a:pPr algn="ctr">
              <a:lnSpc>
                <a:spcPts val="7040"/>
              </a:lnSpc>
            </a:pPr>
            <a:r>
              <a:rPr lang="en-US" sz="4800" b="1" dirty="0">
                <a:solidFill>
                  <a:srgbClr val="0C0C0C"/>
                </a:solidFill>
                <a:latin typeface="Roboto Condensed Bold"/>
                <a:ea typeface="Roboto Condensed Bold"/>
                <a:cs typeface="Roboto Condensed Bold"/>
                <a:sym typeface="Roboto Condensed Bold"/>
              </a:rPr>
              <a:t>Et les </a:t>
            </a:r>
            <a:r>
              <a:rPr lang="en-US" sz="4800" b="1" dirty="0" err="1">
                <a:solidFill>
                  <a:srgbClr val="0C0C0C"/>
                </a:solidFill>
                <a:latin typeface="Roboto Condensed Bold"/>
                <a:ea typeface="Roboto Condensed Bold"/>
                <a:cs typeface="Roboto Condensed Bold"/>
                <a:sym typeface="Roboto Condensed Bold"/>
              </a:rPr>
              <a:t>entreprises</a:t>
            </a:r>
            <a:r>
              <a:rPr lang="en-US" sz="4800" b="1" dirty="0">
                <a:solidFill>
                  <a:srgbClr val="0C0C0C"/>
                </a:solidFill>
                <a:latin typeface="Roboto Condensed Bold"/>
                <a:ea typeface="Roboto Condensed Bold"/>
                <a:cs typeface="Roboto Condensed Bold"/>
                <a:sym typeface="Roboto Condensed Bold"/>
              </a:rPr>
              <a:t> qui se </a:t>
            </a:r>
            <a:r>
              <a:rPr lang="en-US" sz="4800" b="1" dirty="0" err="1">
                <a:solidFill>
                  <a:srgbClr val="0C0C0C"/>
                </a:solidFill>
                <a:latin typeface="Roboto Condensed Bold"/>
                <a:ea typeface="Roboto Condensed Bold"/>
                <a:cs typeface="Roboto Condensed Bold"/>
                <a:sym typeface="Roboto Condensed Bold"/>
              </a:rPr>
              <a:t>cachent</a:t>
            </a:r>
            <a:r>
              <a:rPr lang="en-US" sz="4800" b="1" dirty="0">
                <a:solidFill>
                  <a:srgbClr val="0C0C0C"/>
                </a:solidFill>
                <a:latin typeface="Roboto Condensed Bold"/>
                <a:ea typeface="Roboto Condensed Bold"/>
                <a:cs typeface="Roboto Condensed Bold"/>
                <a:sym typeface="Roboto Condensed Bold"/>
              </a:rPr>
              <a:t> derrière ?</a:t>
            </a:r>
          </a:p>
        </p:txBody>
      </p:sp>
      <p:sp>
        <p:nvSpPr>
          <p:cNvPr id="21" name="TextBox 21"/>
          <p:cNvSpPr txBox="1"/>
          <p:nvPr/>
        </p:nvSpPr>
        <p:spPr>
          <a:xfrm>
            <a:off x="5646827" y="8888216"/>
            <a:ext cx="3887093" cy="10668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MISTRAL (FRANCE, ouf !)</a:t>
            </a:r>
          </a:p>
          <a:p>
            <a:pPr algn="ctr">
              <a:lnSpc>
                <a:spcPts val="4200"/>
              </a:lnSpc>
            </a:pPr>
            <a:r>
              <a:rPr lang="en-US" sz="3000" b="1">
                <a:solidFill>
                  <a:srgbClr val="020191"/>
                </a:solidFill>
                <a:latin typeface="Roboto Condensed Bold"/>
                <a:ea typeface="Roboto Condensed Bold"/>
                <a:cs typeface="Roboto Condensed Bold"/>
                <a:sym typeface="Roboto Condensed Bold"/>
              </a:rPr>
              <a:t>avec des fonds US aussi</a:t>
            </a:r>
          </a:p>
        </p:txBody>
      </p:sp>
      <p:sp>
        <p:nvSpPr>
          <p:cNvPr id="22" name="TextBox 22"/>
          <p:cNvSpPr txBox="1"/>
          <p:nvPr/>
        </p:nvSpPr>
        <p:spPr>
          <a:xfrm>
            <a:off x="14782494" y="7031584"/>
            <a:ext cx="2992785" cy="5334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DEEP SEEK (CHINE)</a:t>
            </a:r>
          </a:p>
        </p:txBody>
      </p:sp>
      <p:sp>
        <p:nvSpPr>
          <p:cNvPr id="23" name="TextBox 23"/>
          <p:cNvSpPr txBox="1"/>
          <p:nvPr/>
        </p:nvSpPr>
        <p:spPr>
          <a:xfrm>
            <a:off x="14772536" y="3734546"/>
            <a:ext cx="2259955" cy="5334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GOOGLE (USA)</a:t>
            </a:r>
          </a:p>
        </p:txBody>
      </p:sp>
      <p:sp>
        <p:nvSpPr>
          <p:cNvPr id="24" name="Freeform 24"/>
          <p:cNvSpPr/>
          <p:nvPr/>
        </p:nvSpPr>
        <p:spPr>
          <a:xfrm rot="-8882364">
            <a:off x="11900854" y="9135750"/>
            <a:ext cx="1377865" cy="1019620"/>
          </a:xfrm>
          <a:custGeom>
            <a:avLst/>
            <a:gdLst/>
            <a:ahLst/>
            <a:cxnLst/>
            <a:rect l="l" t="t" r="r" b="b"/>
            <a:pathLst>
              <a:path w="1377865" h="1019620">
                <a:moveTo>
                  <a:pt x="0" y="0"/>
                </a:moveTo>
                <a:lnTo>
                  <a:pt x="1377865" y="0"/>
                </a:lnTo>
                <a:lnTo>
                  <a:pt x="1377865" y="1019620"/>
                </a:lnTo>
                <a:lnTo>
                  <a:pt x="0" y="10196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5"/>
          <p:cNvSpPr txBox="1"/>
          <p:nvPr/>
        </p:nvSpPr>
        <p:spPr>
          <a:xfrm>
            <a:off x="13436877" y="8874846"/>
            <a:ext cx="3555206" cy="533400"/>
          </a:xfrm>
          <a:prstGeom prst="rect">
            <a:avLst/>
          </a:prstGeom>
        </p:spPr>
        <p:txBody>
          <a:bodyPr lIns="0" tIns="0" rIns="0" bIns="0" rtlCol="0" anchor="t">
            <a:spAutoFit/>
          </a:bodyPr>
          <a:lstStyle/>
          <a:p>
            <a:pPr algn="ctr">
              <a:lnSpc>
                <a:spcPts val="4200"/>
              </a:lnSpc>
            </a:pPr>
            <a:r>
              <a:rPr lang="en-US" sz="3000" b="1">
                <a:solidFill>
                  <a:srgbClr val="020191"/>
                </a:solidFill>
                <a:latin typeface="Roboto Condensed Bold"/>
                <a:ea typeface="Roboto Condensed Bold"/>
                <a:cs typeface="Roboto Condensed Bold"/>
                <a:sym typeface="Roboto Condensed Bold"/>
              </a:rPr>
              <a:t>LIVEDEO SAS(FRANCE)</a:t>
            </a:r>
          </a:p>
        </p:txBody>
      </p:sp>
      <p:pic>
        <p:nvPicPr>
          <p:cNvPr id="26" name="Image 25">
            <a:extLst>
              <a:ext uri="{FF2B5EF4-FFF2-40B4-BE49-F238E27FC236}">
                <a16:creationId xmlns:a16="http://schemas.microsoft.com/office/drawing/2014/main" id="{35525FD3-E256-4B50-84A7-2554D60A24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19152" y="1878575"/>
            <a:ext cx="10493487" cy="7259195"/>
          </a:xfrm>
          <a:custGeom>
            <a:avLst/>
            <a:gdLst/>
            <a:ahLst/>
            <a:cxnLst/>
            <a:rect l="l" t="t" r="r" b="b"/>
            <a:pathLst>
              <a:path w="10912125" h="8197734">
                <a:moveTo>
                  <a:pt x="0" y="0"/>
                </a:moveTo>
                <a:lnTo>
                  <a:pt x="10912126" y="0"/>
                </a:lnTo>
                <a:lnTo>
                  <a:pt x="10912126" y="8197734"/>
                </a:lnTo>
                <a:lnTo>
                  <a:pt x="0" y="8197734"/>
                </a:lnTo>
                <a:lnTo>
                  <a:pt x="0" y="0"/>
                </a:lnTo>
                <a:close/>
              </a:path>
            </a:pathLst>
          </a:custGeom>
          <a:blipFill>
            <a:blip r:embed="rId2"/>
            <a:stretch>
              <a:fillRect/>
            </a:stretch>
          </a:blipFill>
        </p:spPr>
      </p:sp>
      <p:sp>
        <p:nvSpPr>
          <p:cNvPr id="3" name="Freeform 3"/>
          <p:cNvSpPr/>
          <p:nvPr/>
        </p:nvSpPr>
        <p:spPr>
          <a:xfrm>
            <a:off x="801614" y="2900754"/>
            <a:ext cx="753014" cy="734962"/>
          </a:xfrm>
          <a:custGeom>
            <a:avLst/>
            <a:gdLst/>
            <a:ahLst/>
            <a:cxnLst/>
            <a:rect l="l" t="t" r="r" b="b"/>
            <a:pathLst>
              <a:path w="753014" h="734962">
                <a:moveTo>
                  <a:pt x="0" y="0"/>
                </a:moveTo>
                <a:lnTo>
                  <a:pt x="753014" y="0"/>
                </a:lnTo>
                <a:lnTo>
                  <a:pt x="753014" y="734962"/>
                </a:lnTo>
                <a:lnTo>
                  <a:pt x="0" y="734962"/>
                </a:lnTo>
                <a:lnTo>
                  <a:pt x="0" y="0"/>
                </a:lnTo>
                <a:close/>
              </a:path>
            </a:pathLst>
          </a:custGeom>
          <a:blipFill>
            <a:blip r:embed="rId3"/>
            <a:stretch>
              <a:fillRect/>
            </a:stretch>
          </a:blipFill>
        </p:spPr>
      </p:sp>
      <p:sp>
        <p:nvSpPr>
          <p:cNvPr id="4" name="Freeform 4"/>
          <p:cNvSpPr/>
          <p:nvPr/>
        </p:nvSpPr>
        <p:spPr>
          <a:xfrm>
            <a:off x="810164" y="3812495"/>
            <a:ext cx="1081320" cy="498220"/>
          </a:xfrm>
          <a:custGeom>
            <a:avLst/>
            <a:gdLst/>
            <a:ahLst/>
            <a:cxnLst/>
            <a:rect l="l" t="t" r="r" b="b"/>
            <a:pathLst>
              <a:path w="1081320" h="498220">
                <a:moveTo>
                  <a:pt x="0" y="0"/>
                </a:moveTo>
                <a:lnTo>
                  <a:pt x="1081319" y="0"/>
                </a:lnTo>
                <a:lnTo>
                  <a:pt x="1081319" y="498220"/>
                </a:lnTo>
                <a:lnTo>
                  <a:pt x="0" y="498220"/>
                </a:lnTo>
                <a:lnTo>
                  <a:pt x="0" y="0"/>
                </a:lnTo>
                <a:close/>
              </a:path>
            </a:pathLst>
          </a:custGeom>
          <a:blipFill>
            <a:blip r:embed="rId4"/>
            <a:stretch>
              <a:fillRect t="-15119" r="-3390"/>
            </a:stretch>
          </a:blipFill>
        </p:spPr>
      </p:sp>
      <p:sp>
        <p:nvSpPr>
          <p:cNvPr id="5" name="Freeform 5"/>
          <p:cNvSpPr/>
          <p:nvPr/>
        </p:nvSpPr>
        <p:spPr>
          <a:xfrm>
            <a:off x="730564" y="7435777"/>
            <a:ext cx="1770415" cy="929468"/>
          </a:xfrm>
          <a:custGeom>
            <a:avLst/>
            <a:gdLst/>
            <a:ahLst/>
            <a:cxnLst/>
            <a:rect l="l" t="t" r="r" b="b"/>
            <a:pathLst>
              <a:path w="1770415" h="929468">
                <a:moveTo>
                  <a:pt x="0" y="0"/>
                </a:moveTo>
                <a:lnTo>
                  <a:pt x="1770415" y="0"/>
                </a:lnTo>
                <a:lnTo>
                  <a:pt x="1770415" y="929468"/>
                </a:lnTo>
                <a:lnTo>
                  <a:pt x="0" y="929468"/>
                </a:lnTo>
                <a:lnTo>
                  <a:pt x="0" y="0"/>
                </a:lnTo>
                <a:close/>
              </a:path>
            </a:pathLst>
          </a:custGeom>
          <a:blipFill>
            <a:blip r:embed="rId5"/>
            <a:stretch>
              <a:fillRect/>
            </a:stretch>
          </a:blipFill>
        </p:spPr>
      </p:sp>
      <p:sp>
        <p:nvSpPr>
          <p:cNvPr id="6" name="Freeform 6"/>
          <p:cNvSpPr/>
          <p:nvPr/>
        </p:nvSpPr>
        <p:spPr>
          <a:xfrm>
            <a:off x="761494" y="4478720"/>
            <a:ext cx="1314226" cy="739252"/>
          </a:xfrm>
          <a:custGeom>
            <a:avLst/>
            <a:gdLst/>
            <a:ahLst/>
            <a:cxnLst/>
            <a:rect l="l" t="t" r="r" b="b"/>
            <a:pathLst>
              <a:path w="1314226" h="739252">
                <a:moveTo>
                  <a:pt x="0" y="0"/>
                </a:moveTo>
                <a:lnTo>
                  <a:pt x="1314226" y="0"/>
                </a:lnTo>
                <a:lnTo>
                  <a:pt x="1314226" y="739252"/>
                </a:lnTo>
                <a:lnTo>
                  <a:pt x="0" y="739252"/>
                </a:lnTo>
                <a:lnTo>
                  <a:pt x="0" y="0"/>
                </a:lnTo>
                <a:close/>
              </a:path>
            </a:pathLst>
          </a:custGeom>
          <a:blipFill>
            <a:blip r:embed="rId6"/>
            <a:stretch>
              <a:fillRect/>
            </a:stretch>
          </a:blipFill>
        </p:spPr>
      </p:sp>
      <p:sp>
        <p:nvSpPr>
          <p:cNvPr id="7" name="Freeform 7"/>
          <p:cNvSpPr/>
          <p:nvPr/>
        </p:nvSpPr>
        <p:spPr>
          <a:xfrm>
            <a:off x="760102" y="6596322"/>
            <a:ext cx="2237507" cy="727864"/>
          </a:xfrm>
          <a:custGeom>
            <a:avLst/>
            <a:gdLst/>
            <a:ahLst/>
            <a:cxnLst/>
            <a:rect l="l" t="t" r="r" b="b"/>
            <a:pathLst>
              <a:path w="2237507" h="727864">
                <a:moveTo>
                  <a:pt x="0" y="0"/>
                </a:moveTo>
                <a:lnTo>
                  <a:pt x="2237507" y="0"/>
                </a:lnTo>
                <a:lnTo>
                  <a:pt x="2237507" y="727864"/>
                </a:lnTo>
                <a:lnTo>
                  <a:pt x="0" y="727864"/>
                </a:lnTo>
                <a:lnTo>
                  <a:pt x="0" y="0"/>
                </a:lnTo>
                <a:close/>
              </a:path>
            </a:pathLst>
          </a:custGeom>
          <a:blipFill>
            <a:blip r:embed="rId7"/>
            <a:stretch>
              <a:fillRect/>
            </a:stretch>
          </a:blipFill>
        </p:spPr>
      </p:sp>
      <p:sp>
        <p:nvSpPr>
          <p:cNvPr id="8" name="Freeform 8"/>
          <p:cNvSpPr/>
          <p:nvPr/>
        </p:nvSpPr>
        <p:spPr>
          <a:xfrm>
            <a:off x="760102" y="5508173"/>
            <a:ext cx="1063364" cy="976558"/>
          </a:xfrm>
          <a:custGeom>
            <a:avLst/>
            <a:gdLst/>
            <a:ahLst/>
            <a:cxnLst/>
            <a:rect l="l" t="t" r="r" b="b"/>
            <a:pathLst>
              <a:path w="1063364" h="976558">
                <a:moveTo>
                  <a:pt x="0" y="0"/>
                </a:moveTo>
                <a:lnTo>
                  <a:pt x="1063364" y="0"/>
                </a:lnTo>
                <a:lnTo>
                  <a:pt x="1063364" y="976558"/>
                </a:lnTo>
                <a:lnTo>
                  <a:pt x="0" y="976558"/>
                </a:lnTo>
                <a:lnTo>
                  <a:pt x="0" y="0"/>
                </a:lnTo>
                <a:close/>
              </a:path>
            </a:pathLst>
          </a:custGeom>
          <a:blipFill>
            <a:blip r:embed="rId8"/>
            <a:stretch>
              <a:fillRect/>
            </a:stretch>
          </a:blipFill>
        </p:spPr>
      </p:sp>
      <p:sp>
        <p:nvSpPr>
          <p:cNvPr id="9" name="Freeform 9"/>
          <p:cNvSpPr/>
          <p:nvPr/>
        </p:nvSpPr>
        <p:spPr>
          <a:xfrm>
            <a:off x="14862379" y="4478720"/>
            <a:ext cx="2988766" cy="911827"/>
          </a:xfrm>
          <a:custGeom>
            <a:avLst/>
            <a:gdLst/>
            <a:ahLst/>
            <a:cxnLst/>
            <a:rect l="l" t="t" r="r" b="b"/>
            <a:pathLst>
              <a:path w="2988766" h="911827">
                <a:moveTo>
                  <a:pt x="0" y="0"/>
                </a:moveTo>
                <a:lnTo>
                  <a:pt x="2988766" y="0"/>
                </a:lnTo>
                <a:lnTo>
                  <a:pt x="2988766" y="911826"/>
                </a:lnTo>
                <a:lnTo>
                  <a:pt x="0" y="911826"/>
                </a:lnTo>
                <a:lnTo>
                  <a:pt x="0" y="0"/>
                </a:lnTo>
                <a:close/>
              </a:path>
            </a:pathLst>
          </a:custGeom>
          <a:blipFill>
            <a:blip r:embed="rId9"/>
            <a:stretch>
              <a:fillRect/>
            </a:stretch>
          </a:blipFill>
        </p:spPr>
      </p:sp>
      <p:sp>
        <p:nvSpPr>
          <p:cNvPr id="10" name="Freeform 10"/>
          <p:cNvSpPr/>
          <p:nvPr/>
        </p:nvSpPr>
        <p:spPr>
          <a:xfrm>
            <a:off x="14761988" y="2515393"/>
            <a:ext cx="3267849" cy="528868"/>
          </a:xfrm>
          <a:custGeom>
            <a:avLst/>
            <a:gdLst/>
            <a:ahLst/>
            <a:cxnLst/>
            <a:rect l="l" t="t" r="r" b="b"/>
            <a:pathLst>
              <a:path w="3267849" h="528868">
                <a:moveTo>
                  <a:pt x="0" y="0"/>
                </a:moveTo>
                <a:lnTo>
                  <a:pt x="3267849" y="0"/>
                </a:lnTo>
                <a:lnTo>
                  <a:pt x="3267849" y="528868"/>
                </a:lnTo>
                <a:lnTo>
                  <a:pt x="0" y="528868"/>
                </a:lnTo>
                <a:lnTo>
                  <a:pt x="0" y="0"/>
                </a:lnTo>
                <a:close/>
              </a:path>
            </a:pathLst>
          </a:custGeom>
          <a:blipFill>
            <a:blip r:embed="rId10"/>
            <a:stretch>
              <a:fillRect/>
            </a:stretch>
          </a:blipFill>
        </p:spPr>
      </p:sp>
      <p:sp>
        <p:nvSpPr>
          <p:cNvPr id="11" name="Freeform 11"/>
          <p:cNvSpPr/>
          <p:nvPr/>
        </p:nvSpPr>
        <p:spPr>
          <a:xfrm>
            <a:off x="16089656" y="2142429"/>
            <a:ext cx="612512" cy="612512"/>
          </a:xfrm>
          <a:custGeom>
            <a:avLst/>
            <a:gdLst/>
            <a:ahLst/>
            <a:cxnLst/>
            <a:rect l="l" t="t" r="r" b="b"/>
            <a:pathLst>
              <a:path w="612512" h="612512">
                <a:moveTo>
                  <a:pt x="0" y="0"/>
                </a:moveTo>
                <a:lnTo>
                  <a:pt x="612512" y="0"/>
                </a:lnTo>
                <a:lnTo>
                  <a:pt x="612512" y="612513"/>
                </a:lnTo>
                <a:lnTo>
                  <a:pt x="0" y="6125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5380420" y="3264282"/>
            <a:ext cx="2030983" cy="902659"/>
          </a:xfrm>
          <a:custGeom>
            <a:avLst/>
            <a:gdLst/>
            <a:ahLst/>
            <a:cxnLst/>
            <a:rect l="l" t="t" r="r" b="b"/>
            <a:pathLst>
              <a:path w="2030983" h="902659">
                <a:moveTo>
                  <a:pt x="0" y="0"/>
                </a:moveTo>
                <a:lnTo>
                  <a:pt x="2030984" y="0"/>
                </a:lnTo>
                <a:lnTo>
                  <a:pt x="2030984" y="902660"/>
                </a:lnTo>
                <a:lnTo>
                  <a:pt x="0" y="902660"/>
                </a:lnTo>
                <a:lnTo>
                  <a:pt x="0" y="0"/>
                </a:lnTo>
                <a:close/>
              </a:path>
            </a:pathLst>
          </a:custGeom>
          <a:blipFill>
            <a:blip r:embed="rId13"/>
            <a:stretch>
              <a:fillRect/>
            </a:stretch>
          </a:blipFill>
        </p:spPr>
      </p:sp>
      <p:sp>
        <p:nvSpPr>
          <p:cNvPr id="14" name="TextBox 14"/>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15" name="TextBox 15"/>
          <p:cNvSpPr txBox="1"/>
          <p:nvPr/>
        </p:nvSpPr>
        <p:spPr>
          <a:xfrm>
            <a:off x="109437" y="991073"/>
            <a:ext cx="18069125" cy="919480"/>
          </a:xfrm>
          <a:prstGeom prst="rect">
            <a:avLst/>
          </a:prstGeom>
        </p:spPr>
        <p:txBody>
          <a:bodyPr lIns="0" tIns="0" rIns="0" bIns="0" rtlCol="0" anchor="t">
            <a:spAutoFit/>
          </a:bodyPr>
          <a:lstStyle/>
          <a:p>
            <a:pPr algn="ctr">
              <a:lnSpc>
                <a:spcPts val="7040"/>
              </a:lnSpc>
            </a:pPr>
            <a:r>
              <a:rPr lang="en-US" sz="6000" b="1" dirty="0" err="1">
                <a:solidFill>
                  <a:srgbClr val="0C0C0C"/>
                </a:solidFill>
                <a:latin typeface="Roboto Condensed Bold"/>
                <a:ea typeface="Roboto Condensed Bold"/>
                <a:cs typeface="Roboto Condensed Bold"/>
                <a:sym typeface="Roboto Condensed Bold"/>
              </a:rPr>
              <a:t>Liste</a:t>
            </a:r>
            <a:r>
              <a:rPr lang="en-US" sz="6000" b="1" dirty="0">
                <a:solidFill>
                  <a:srgbClr val="0C0C0C"/>
                </a:solidFill>
                <a:latin typeface="Roboto Condensed Bold"/>
                <a:ea typeface="Roboto Condensed Bold"/>
                <a:cs typeface="Roboto Condensed Bold"/>
                <a:sym typeface="Roboto Condensed Bold"/>
              </a:rPr>
              <a:t> des </a:t>
            </a:r>
            <a:r>
              <a:rPr lang="en-US" sz="6000" b="1" dirty="0" err="1">
                <a:solidFill>
                  <a:srgbClr val="0C0C0C"/>
                </a:solidFill>
                <a:latin typeface="Roboto Condensed Bold"/>
                <a:ea typeface="Roboto Condensed Bold"/>
                <a:cs typeface="Roboto Condensed Bold"/>
                <a:sym typeface="Roboto Condensed Bold"/>
              </a:rPr>
              <a:t>outils</a:t>
            </a:r>
            <a:r>
              <a:rPr lang="en-US" sz="6000" b="1" dirty="0">
                <a:solidFill>
                  <a:srgbClr val="0C0C0C"/>
                </a:solidFill>
                <a:latin typeface="Roboto Condensed Bold"/>
                <a:ea typeface="Roboto Condensed Bold"/>
                <a:cs typeface="Roboto Condensed Bold"/>
                <a:sym typeface="Roboto Condensed Bold"/>
              </a:rPr>
              <a:t> IA </a:t>
            </a:r>
            <a:r>
              <a:rPr lang="en-US" sz="6000" b="1" dirty="0" err="1">
                <a:solidFill>
                  <a:srgbClr val="0C0C0C"/>
                </a:solidFill>
                <a:latin typeface="Roboto Condensed Bold"/>
                <a:ea typeface="Roboto Condensed Bold"/>
                <a:cs typeface="Roboto Condensed Bold"/>
                <a:sym typeface="Roboto Condensed Bold"/>
              </a:rPr>
              <a:t>générative</a:t>
            </a:r>
            <a:r>
              <a:rPr lang="en-US" sz="6000" b="1" dirty="0">
                <a:solidFill>
                  <a:srgbClr val="0C0C0C"/>
                </a:solidFill>
                <a:latin typeface="Roboto Condensed Bold"/>
                <a:ea typeface="Roboto Condensed Bold"/>
                <a:cs typeface="Roboto Condensed Bold"/>
                <a:sym typeface="Roboto Condensed Bold"/>
              </a:rPr>
              <a:t> par </a:t>
            </a:r>
            <a:r>
              <a:rPr lang="en-US" sz="6000" b="1" dirty="0" err="1">
                <a:solidFill>
                  <a:srgbClr val="0C0C0C"/>
                </a:solidFill>
                <a:latin typeface="Roboto Condensed Bold"/>
                <a:ea typeface="Roboto Condensed Bold"/>
                <a:cs typeface="Roboto Condensed Bold"/>
                <a:sym typeface="Roboto Condensed Bold"/>
              </a:rPr>
              <a:t>famille</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d’usage</a:t>
            </a:r>
            <a:endParaRPr lang="en-US" sz="6000" b="1" dirty="0">
              <a:solidFill>
                <a:srgbClr val="0C0C0C"/>
              </a:solidFill>
              <a:latin typeface="Roboto Condensed Bold"/>
              <a:ea typeface="Roboto Condensed Bold"/>
              <a:cs typeface="Roboto Condensed Bold"/>
              <a:sym typeface="Roboto Condensed Bold"/>
            </a:endParaRPr>
          </a:p>
        </p:txBody>
      </p:sp>
      <p:sp>
        <p:nvSpPr>
          <p:cNvPr id="16" name="TextBox 16"/>
          <p:cNvSpPr txBox="1"/>
          <p:nvPr/>
        </p:nvSpPr>
        <p:spPr>
          <a:xfrm>
            <a:off x="5885036" y="9582659"/>
            <a:ext cx="6517928"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14" tooltip="https://www.linkedin.com/posts/st%C3%A9phanie-dumas_iag-ia-formation-activity-7288539079225278466-ANXl?utm_source=share&amp;utm_medium=member_desktop"/>
              </a:rPr>
              <a:t>Source Linkedin Formatrice Stéphanie Dumas </a:t>
            </a:r>
          </a:p>
        </p:txBody>
      </p:sp>
      <p:pic>
        <p:nvPicPr>
          <p:cNvPr id="17" name="Image 16">
            <a:extLst>
              <a:ext uri="{FF2B5EF4-FFF2-40B4-BE49-F238E27FC236}">
                <a16:creationId xmlns:a16="http://schemas.microsoft.com/office/drawing/2014/main" id="{7C9CDEC1-664A-46FB-B97F-4265E40C77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7730"/>
            <a:ext cx="18288000" cy="9977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155963"/>
            <a:ext cx="16114479" cy="6642524"/>
          </a:xfrm>
          <a:custGeom>
            <a:avLst/>
            <a:gdLst/>
            <a:ahLst/>
            <a:cxnLst/>
            <a:rect l="l" t="t" r="r" b="b"/>
            <a:pathLst>
              <a:path w="16114479" h="6642524">
                <a:moveTo>
                  <a:pt x="0" y="0"/>
                </a:moveTo>
                <a:lnTo>
                  <a:pt x="16114479" y="0"/>
                </a:lnTo>
                <a:lnTo>
                  <a:pt x="16114479" y="6642523"/>
                </a:lnTo>
                <a:lnTo>
                  <a:pt x="0" y="6642523"/>
                </a:lnTo>
                <a:lnTo>
                  <a:pt x="0" y="0"/>
                </a:lnTo>
                <a:close/>
              </a:path>
            </a:pathLst>
          </a:custGeom>
          <a:blipFill>
            <a:blip r:embed="rId2"/>
            <a:stretch>
              <a:fillRect t="-15478" b="-20981"/>
            </a:stretch>
          </a:blipFill>
        </p:spPr>
      </p:sp>
      <p:sp>
        <p:nvSpPr>
          <p:cNvPr id="3" name="TextBox 3"/>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4" name="TextBox 4"/>
          <p:cNvSpPr txBox="1"/>
          <p:nvPr/>
        </p:nvSpPr>
        <p:spPr>
          <a:xfrm>
            <a:off x="51376" y="880855"/>
            <a:ext cx="18069125" cy="1744067"/>
          </a:xfrm>
          <a:prstGeom prst="rect">
            <a:avLst/>
          </a:prstGeom>
        </p:spPr>
        <p:txBody>
          <a:bodyPr lIns="0" tIns="0" rIns="0" bIns="0" rtlCol="0" anchor="t">
            <a:spAutoFit/>
          </a:bodyPr>
          <a:lstStyle/>
          <a:p>
            <a:pPr algn="ctr">
              <a:lnSpc>
                <a:spcPts val="7040"/>
              </a:lnSpc>
            </a:pPr>
            <a:r>
              <a:rPr lang="en-US" sz="5400" b="1" dirty="0" err="1">
                <a:solidFill>
                  <a:srgbClr val="0C0C0C"/>
                </a:solidFill>
                <a:latin typeface="Roboto Condensed Bold"/>
                <a:ea typeface="Roboto Condensed Bold"/>
                <a:cs typeface="Roboto Condensed Bold"/>
                <a:sym typeface="Roboto Condensed Bold"/>
              </a:rPr>
              <a:t>Testons</a:t>
            </a:r>
            <a:r>
              <a:rPr lang="en-US" sz="5400" b="1" dirty="0">
                <a:solidFill>
                  <a:srgbClr val="0C0C0C"/>
                </a:solidFill>
                <a:latin typeface="Roboto Condensed Bold"/>
                <a:ea typeface="Roboto Condensed Bold"/>
                <a:cs typeface="Roboto Condensed Bold"/>
                <a:sym typeface="Roboto Condensed Bold"/>
              </a:rPr>
              <a:t> les IA avec </a:t>
            </a:r>
            <a:r>
              <a:rPr lang="en-US" sz="5400" b="1" dirty="0" err="1">
                <a:solidFill>
                  <a:srgbClr val="0C0C0C"/>
                </a:solidFill>
                <a:latin typeface="Roboto Condensed Bold"/>
                <a:ea typeface="Roboto Condensed Bold"/>
                <a:cs typeface="Roboto Condensed Bold"/>
                <a:sym typeface="Roboto Condensed Bold"/>
              </a:rPr>
              <a:t>cet</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outil</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français</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ministère</a:t>
            </a:r>
            <a:r>
              <a:rPr lang="en-US" sz="5400" b="1" dirty="0">
                <a:solidFill>
                  <a:srgbClr val="0C0C0C"/>
                </a:solidFill>
                <a:latin typeface="Roboto Condensed Bold"/>
                <a:ea typeface="Roboto Condensed Bold"/>
                <a:cs typeface="Roboto Condensed Bold"/>
                <a:sym typeface="Roboto Condensed Bold"/>
              </a:rPr>
              <a:t> de la Culture)</a:t>
            </a:r>
          </a:p>
          <a:p>
            <a:pPr algn="ctr">
              <a:lnSpc>
                <a:spcPts val="7040"/>
              </a:lnSpc>
            </a:pPr>
            <a:r>
              <a:rPr lang="en-US" sz="5400" b="1" dirty="0" err="1">
                <a:solidFill>
                  <a:srgbClr val="0061FF"/>
                </a:solidFill>
                <a:latin typeface="Roboto Condensed Bold"/>
                <a:ea typeface="Roboto Condensed Bold"/>
                <a:cs typeface="Roboto Condensed Bold"/>
                <a:sym typeface="Roboto Condensed Bold"/>
              </a:rPr>
              <a:t>Compar:IA</a:t>
            </a:r>
            <a:endParaRPr lang="en-US" sz="5400" b="1" dirty="0">
              <a:solidFill>
                <a:srgbClr val="0061FF"/>
              </a:solidFill>
              <a:latin typeface="Roboto Condensed Bold"/>
              <a:ea typeface="Roboto Condensed Bold"/>
              <a:cs typeface="Roboto Condensed Bold"/>
              <a:sym typeface="Roboto Condensed Bold"/>
            </a:endParaRPr>
          </a:p>
        </p:txBody>
      </p:sp>
      <p:sp>
        <p:nvSpPr>
          <p:cNvPr id="5" name="TextBox 5"/>
          <p:cNvSpPr txBox="1"/>
          <p:nvPr/>
        </p:nvSpPr>
        <p:spPr>
          <a:xfrm>
            <a:off x="3835747" y="9750931"/>
            <a:ext cx="11556653" cy="416974"/>
          </a:xfrm>
          <a:prstGeom prst="rect">
            <a:avLst/>
          </a:prstGeom>
        </p:spPr>
        <p:txBody>
          <a:bodyPr wrap="square" lIns="0" tIns="0" rIns="0" bIns="0" rtlCol="0" anchor="t">
            <a:spAutoFit/>
          </a:bodyPr>
          <a:lstStyle/>
          <a:p>
            <a:pPr algn="ctr">
              <a:lnSpc>
                <a:spcPts val="3507"/>
              </a:lnSpc>
            </a:pPr>
            <a:r>
              <a:rPr lang="en-US" sz="2505" u="sng" dirty="0">
                <a:solidFill>
                  <a:srgbClr val="0061FF"/>
                </a:solidFill>
                <a:latin typeface="Roboto"/>
                <a:ea typeface="Roboto"/>
                <a:cs typeface="Roboto"/>
                <a:sym typeface="Roboto"/>
                <a:hlinkClick r:id="rId3" tooltip="https://www.comparia.beta.gouv.fr"/>
              </a:rPr>
              <a:t>Source </a:t>
            </a:r>
            <a:r>
              <a:rPr lang="en-US" sz="2505" u="sng" dirty="0" err="1">
                <a:solidFill>
                  <a:srgbClr val="0061FF"/>
                </a:solidFill>
                <a:latin typeface="Roboto"/>
                <a:ea typeface="Roboto"/>
                <a:cs typeface="Roboto"/>
                <a:sym typeface="Roboto"/>
                <a:hlinkClick r:id="rId3" tooltip="https://www.comparia.beta.gouv.fr"/>
              </a:rPr>
              <a:t>Compar</a:t>
            </a:r>
            <a:r>
              <a:rPr lang="en-US" sz="2505" u="sng" dirty="0">
                <a:solidFill>
                  <a:srgbClr val="0061FF"/>
                </a:solidFill>
                <a:latin typeface="Roboto"/>
                <a:ea typeface="Roboto"/>
                <a:cs typeface="Roboto"/>
                <a:sym typeface="Roboto"/>
                <a:hlinkClick r:id="rId3" tooltip="https://www.comparia.beta.gouv.fr"/>
              </a:rPr>
              <a:t> IA </a:t>
            </a:r>
            <a:r>
              <a:rPr lang="en-US" sz="2505" dirty="0">
                <a:solidFill>
                  <a:srgbClr val="0061FF"/>
                </a:solidFill>
                <a:latin typeface="Roboto"/>
                <a:ea typeface="Roboto"/>
                <a:cs typeface="Roboto"/>
                <a:sym typeface="Roboto"/>
              </a:rPr>
              <a:t>- </a:t>
            </a:r>
            <a:r>
              <a:rPr lang="en-US" sz="2505" dirty="0" err="1">
                <a:solidFill>
                  <a:srgbClr val="0061FF"/>
                </a:solidFill>
                <a:latin typeface="Roboto"/>
                <a:ea typeface="Roboto"/>
                <a:cs typeface="Roboto"/>
                <a:sym typeface="Roboto"/>
              </a:rPr>
              <a:t>Ministère</a:t>
            </a:r>
            <a:r>
              <a:rPr lang="en-US" sz="2505" dirty="0">
                <a:solidFill>
                  <a:srgbClr val="0061FF"/>
                </a:solidFill>
                <a:latin typeface="Roboto"/>
                <a:ea typeface="Roboto"/>
                <a:cs typeface="Roboto"/>
                <a:sym typeface="Roboto"/>
              </a:rPr>
              <a:t> de la Culture - Conseil National du Numérique</a:t>
            </a:r>
          </a:p>
        </p:txBody>
      </p:sp>
      <p:pic>
        <p:nvPicPr>
          <p:cNvPr id="6" name="Image 5">
            <a:extLst>
              <a:ext uri="{FF2B5EF4-FFF2-40B4-BE49-F238E27FC236}">
                <a16:creationId xmlns:a16="http://schemas.microsoft.com/office/drawing/2014/main" id="{EFCCEFDA-D523-4137-B87E-036D9F6C1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834536"/>
            <a:ext cx="16114479" cy="6642524"/>
          </a:xfrm>
          <a:custGeom>
            <a:avLst/>
            <a:gdLst/>
            <a:ahLst/>
            <a:cxnLst/>
            <a:rect l="l" t="t" r="r" b="b"/>
            <a:pathLst>
              <a:path w="16114479" h="6642524">
                <a:moveTo>
                  <a:pt x="0" y="0"/>
                </a:moveTo>
                <a:lnTo>
                  <a:pt x="16114479" y="0"/>
                </a:lnTo>
                <a:lnTo>
                  <a:pt x="16114479" y="6642523"/>
                </a:lnTo>
                <a:lnTo>
                  <a:pt x="0" y="6642523"/>
                </a:lnTo>
                <a:lnTo>
                  <a:pt x="0" y="0"/>
                </a:lnTo>
                <a:close/>
              </a:path>
            </a:pathLst>
          </a:custGeom>
          <a:blipFill>
            <a:blip r:embed="rId2"/>
            <a:stretch>
              <a:fillRect t="-15478" b="-20981"/>
            </a:stretch>
          </a:blipFill>
        </p:spPr>
      </p:sp>
      <p:sp>
        <p:nvSpPr>
          <p:cNvPr id="3" name="TextBox 3"/>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4" name="TextBox 4"/>
          <p:cNvSpPr txBox="1"/>
          <p:nvPr/>
        </p:nvSpPr>
        <p:spPr>
          <a:xfrm>
            <a:off x="0" y="1052937"/>
            <a:ext cx="18069125" cy="1805305"/>
          </a:xfrm>
          <a:prstGeom prst="rect">
            <a:avLst/>
          </a:prstGeom>
        </p:spPr>
        <p:txBody>
          <a:bodyPr lIns="0" tIns="0" rIns="0" bIns="0" rtlCol="0" anchor="t">
            <a:spAutoFit/>
          </a:bodyPr>
          <a:lstStyle/>
          <a:p>
            <a:pPr algn="ctr">
              <a:lnSpc>
                <a:spcPts val="7040"/>
              </a:lnSpc>
            </a:pPr>
            <a:r>
              <a:rPr lang="en-US" sz="6400" b="1" dirty="0">
                <a:solidFill>
                  <a:srgbClr val="0C0C0C"/>
                </a:solidFill>
                <a:latin typeface="Roboto Condensed Bold"/>
                <a:ea typeface="Roboto Condensed Bold"/>
                <a:cs typeface="Roboto Condensed Bold"/>
                <a:sym typeface="Roboto Condensed Bold"/>
              </a:rPr>
              <a:t>A quoi </a:t>
            </a:r>
            <a:r>
              <a:rPr lang="en-US" sz="6400" b="1" dirty="0" err="1">
                <a:solidFill>
                  <a:srgbClr val="0C0C0C"/>
                </a:solidFill>
                <a:latin typeface="Roboto Condensed Bold"/>
                <a:ea typeface="Roboto Condensed Bold"/>
                <a:cs typeface="Roboto Condensed Bold"/>
                <a:sym typeface="Roboto Condensed Bold"/>
              </a:rPr>
              <a:t>sert</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061FF"/>
                </a:solidFill>
                <a:latin typeface="Roboto Condensed Bold"/>
                <a:ea typeface="Roboto Condensed Bold"/>
                <a:cs typeface="Roboto Condensed Bold"/>
                <a:sym typeface="Roboto Condensed Bold"/>
              </a:rPr>
              <a:t>Compar:IA</a:t>
            </a:r>
            <a:r>
              <a:rPr lang="en-US" sz="6400" b="1" dirty="0">
                <a:solidFill>
                  <a:srgbClr val="0061FF"/>
                </a:solidFill>
                <a:latin typeface="Roboto Condensed Bold"/>
                <a:ea typeface="Roboto Condensed Bold"/>
                <a:cs typeface="Roboto Condensed Bold"/>
                <a:sym typeface="Roboto Condensed Bold"/>
              </a:rPr>
              <a:t> ?</a:t>
            </a:r>
          </a:p>
          <a:p>
            <a:pPr algn="ctr">
              <a:lnSpc>
                <a:spcPts val="7040"/>
              </a:lnSpc>
            </a:pPr>
            <a:r>
              <a:rPr lang="en-US" sz="6400" b="1" dirty="0">
                <a:solidFill>
                  <a:srgbClr val="000000"/>
                </a:solidFill>
                <a:latin typeface="Roboto Condensed Bold"/>
                <a:ea typeface="Roboto Condensed Bold"/>
                <a:cs typeface="Roboto Condensed Bold"/>
                <a:sym typeface="Roboto Condensed Bold"/>
              </a:rPr>
              <a:t>Comparer / Tester / </a:t>
            </a:r>
            <a:r>
              <a:rPr lang="en-US" sz="6400" b="1" dirty="0" err="1">
                <a:solidFill>
                  <a:srgbClr val="000000"/>
                </a:solidFill>
                <a:latin typeface="Roboto Condensed Bold"/>
                <a:ea typeface="Roboto Condensed Bold"/>
                <a:cs typeface="Roboto Condensed Bold"/>
                <a:sym typeface="Roboto Condensed Bold"/>
              </a:rPr>
              <a:t>Mesurer</a:t>
            </a:r>
            <a:r>
              <a:rPr lang="en-US" sz="6400" b="1" dirty="0">
                <a:solidFill>
                  <a:srgbClr val="000000"/>
                </a:solidFill>
                <a:latin typeface="Roboto Condensed Bold"/>
                <a:ea typeface="Roboto Condensed Bold"/>
                <a:cs typeface="Roboto Condensed Bold"/>
                <a:sym typeface="Roboto Condensed Bold"/>
              </a:rPr>
              <a:t> (la </a:t>
            </a:r>
            <a:r>
              <a:rPr lang="en-US" sz="6400" b="1" dirty="0" err="1">
                <a:solidFill>
                  <a:srgbClr val="000000"/>
                </a:solidFill>
                <a:latin typeface="Roboto Condensed Bold"/>
                <a:ea typeface="Roboto Condensed Bold"/>
                <a:cs typeface="Roboto Condensed Bold"/>
                <a:sym typeface="Roboto Condensed Bold"/>
              </a:rPr>
              <a:t>dépense</a:t>
            </a:r>
            <a:r>
              <a:rPr lang="en-US" sz="6400" b="1" dirty="0">
                <a:solidFill>
                  <a:srgbClr val="000000"/>
                </a:solidFill>
                <a:latin typeface="Roboto Condensed Bold"/>
                <a:ea typeface="Roboto Condensed Bold"/>
                <a:cs typeface="Roboto Condensed Bold"/>
                <a:sym typeface="Roboto Condensed Bold"/>
              </a:rPr>
              <a:t> CO2)</a:t>
            </a:r>
          </a:p>
        </p:txBody>
      </p:sp>
      <p:sp>
        <p:nvSpPr>
          <p:cNvPr id="5" name="TextBox 5"/>
          <p:cNvSpPr txBox="1"/>
          <p:nvPr/>
        </p:nvSpPr>
        <p:spPr>
          <a:xfrm>
            <a:off x="3835747" y="9582659"/>
            <a:ext cx="11251853" cy="416974"/>
          </a:xfrm>
          <a:prstGeom prst="rect">
            <a:avLst/>
          </a:prstGeom>
        </p:spPr>
        <p:txBody>
          <a:bodyPr wrap="square" lIns="0" tIns="0" rIns="0" bIns="0" rtlCol="0" anchor="t">
            <a:spAutoFit/>
          </a:bodyPr>
          <a:lstStyle/>
          <a:p>
            <a:pPr algn="ctr">
              <a:lnSpc>
                <a:spcPts val="3507"/>
              </a:lnSpc>
            </a:pPr>
            <a:r>
              <a:rPr lang="en-US" sz="2505" u="sng" dirty="0">
                <a:solidFill>
                  <a:srgbClr val="0061FF"/>
                </a:solidFill>
                <a:latin typeface="Roboto"/>
                <a:ea typeface="Roboto"/>
                <a:cs typeface="Roboto"/>
                <a:sym typeface="Roboto"/>
                <a:hlinkClick r:id="rId3" tooltip="https://www.comparia.beta.gouv.fr"/>
              </a:rPr>
              <a:t>Source </a:t>
            </a:r>
            <a:r>
              <a:rPr lang="en-US" sz="2505" u="sng" dirty="0" err="1">
                <a:solidFill>
                  <a:srgbClr val="0061FF"/>
                </a:solidFill>
                <a:latin typeface="Roboto"/>
                <a:ea typeface="Roboto"/>
                <a:cs typeface="Roboto"/>
                <a:sym typeface="Roboto"/>
                <a:hlinkClick r:id="rId3" tooltip="https://www.comparia.beta.gouv.fr"/>
              </a:rPr>
              <a:t>Compar</a:t>
            </a:r>
            <a:r>
              <a:rPr lang="en-US" sz="2505" u="sng" dirty="0">
                <a:solidFill>
                  <a:srgbClr val="0061FF"/>
                </a:solidFill>
                <a:latin typeface="Roboto"/>
                <a:ea typeface="Roboto"/>
                <a:cs typeface="Roboto"/>
                <a:sym typeface="Roboto"/>
                <a:hlinkClick r:id="rId3" tooltip="https://www.comparia.beta.gouv.fr"/>
              </a:rPr>
              <a:t> IA </a:t>
            </a:r>
            <a:r>
              <a:rPr lang="en-US" sz="2505" dirty="0">
                <a:solidFill>
                  <a:srgbClr val="0061FF"/>
                </a:solidFill>
                <a:latin typeface="Roboto"/>
                <a:ea typeface="Roboto"/>
                <a:cs typeface="Roboto"/>
                <a:sym typeface="Roboto"/>
              </a:rPr>
              <a:t>- </a:t>
            </a:r>
            <a:r>
              <a:rPr lang="en-US" sz="2505" dirty="0" err="1">
                <a:solidFill>
                  <a:srgbClr val="0061FF"/>
                </a:solidFill>
                <a:latin typeface="Roboto"/>
                <a:ea typeface="Roboto"/>
                <a:cs typeface="Roboto"/>
                <a:sym typeface="Roboto"/>
              </a:rPr>
              <a:t>Ministère</a:t>
            </a:r>
            <a:r>
              <a:rPr lang="en-US" sz="2505" dirty="0">
                <a:solidFill>
                  <a:srgbClr val="0061FF"/>
                </a:solidFill>
                <a:latin typeface="Roboto"/>
                <a:ea typeface="Roboto"/>
                <a:cs typeface="Roboto"/>
                <a:sym typeface="Roboto"/>
              </a:rPr>
              <a:t> de la Culture - Conseil National du Numérique</a:t>
            </a:r>
          </a:p>
        </p:txBody>
      </p:sp>
      <p:pic>
        <p:nvPicPr>
          <p:cNvPr id="6" name="Image 5">
            <a:extLst>
              <a:ext uri="{FF2B5EF4-FFF2-40B4-BE49-F238E27FC236}">
                <a16:creationId xmlns:a16="http://schemas.microsoft.com/office/drawing/2014/main" id="{86AE657D-63F2-4DE7-A232-3D0C0DFB8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7400" y="3274525"/>
            <a:ext cx="14126838" cy="6365284"/>
          </a:xfrm>
          <a:custGeom>
            <a:avLst/>
            <a:gdLst/>
            <a:ahLst/>
            <a:cxnLst/>
            <a:rect l="l" t="t" r="r" b="b"/>
            <a:pathLst>
              <a:path w="14080476" h="6741028">
                <a:moveTo>
                  <a:pt x="0" y="0"/>
                </a:moveTo>
                <a:lnTo>
                  <a:pt x="14080476" y="0"/>
                </a:lnTo>
                <a:lnTo>
                  <a:pt x="14080476" y="6741028"/>
                </a:lnTo>
                <a:lnTo>
                  <a:pt x="0" y="6741028"/>
                </a:lnTo>
                <a:lnTo>
                  <a:pt x="0" y="0"/>
                </a:lnTo>
                <a:close/>
              </a:path>
            </a:pathLst>
          </a:custGeom>
          <a:blipFill>
            <a:blip r:embed="rId2"/>
            <a:stretch>
              <a:fillRect/>
            </a:stretch>
          </a:blipFill>
        </p:spPr>
      </p:sp>
      <p:sp>
        <p:nvSpPr>
          <p:cNvPr id="3" name="TextBox 3"/>
          <p:cNvSpPr txBox="1"/>
          <p:nvPr/>
        </p:nvSpPr>
        <p:spPr>
          <a:xfrm>
            <a:off x="-20053" y="734933"/>
            <a:ext cx="18069125" cy="2458720"/>
          </a:xfrm>
          <a:prstGeom prst="rect">
            <a:avLst/>
          </a:prstGeom>
        </p:spPr>
        <p:txBody>
          <a:bodyPr lIns="0" tIns="0" rIns="0" bIns="0" rtlCol="0" anchor="t">
            <a:spAutoFit/>
          </a:bodyPr>
          <a:lstStyle/>
          <a:p>
            <a:pPr algn="ctr">
              <a:lnSpc>
                <a:spcPts val="7040"/>
              </a:lnSpc>
            </a:pPr>
            <a:r>
              <a:rPr lang="en-US" sz="6400" b="1" dirty="0" err="1">
                <a:solidFill>
                  <a:srgbClr val="0C0C0C"/>
                </a:solidFill>
                <a:latin typeface="Roboto Condensed Bold"/>
                <a:ea typeface="Roboto Condensed Bold"/>
                <a:cs typeface="Roboto Condensed Bold"/>
                <a:sym typeface="Roboto Condensed Bold"/>
              </a:rPr>
              <a:t>Utilisons</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061FF"/>
                </a:solidFill>
                <a:latin typeface="Roboto Condensed Bold"/>
                <a:ea typeface="Roboto Condensed Bold"/>
                <a:cs typeface="Roboto Condensed Bold"/>
                <a:sym typeface="Roboto Condensed Bold"/>
              </a:rPr>
              <a:t>Compar:IA</a:t>
            </a:r>
            <a:endParaRPr lang="en-US" sz="6400" b="1" dirty="0">
              <a:solidFill>
                <a:srgbClr val="0061FF"/>
              </a:solidFill>
              <a:latin typeface="Roboto Condensed Bold"/>
              <a:ea typeface="Roboto Condensed Bold"/>
              <a:cs typeface="Roboto Condensed Bold"/>
              <a:sym typeface="Roboto Condensed Bold"/>
            </a:endParaRPr>
          </a:p>
          <a:p>
            <a:pPr algn="ctr">
              <a:lnSpc>
                <a:spcPts val="3079"/>
              </a:lnSpc>
            </a:pPr>
            <a:endParaRPr lang="en-US" sz="6400" b="1" dirty="0">
              <a:solidFill>
                <a:srgbClr val="0061FF"/>
              </a:solidFill>
              <a:latin typeface="Roboto Condensed Bold"/>
              <a:ea typeface="Roboto Condensed Bold"/>
              <a:cs typeface="Roboto Condensed Bold"/>
              <a:sym typeface="Roboto Condensed Bold"/>
            </a:endParaRPr>
          </a:p>
          <a:p>
            <a:pPr algn="ctr">
              <a:lnSpc>
                <a:spcPts val="3079"/>
              </a:lnSpc>
            </a:pPr>
            <a:r>
              <a:rPr lang="en-US" sz="2799" b="1" dirty="0">
                <a:solidFill>
                  <a:srgbClr val="0061FF"/>
                </a:solidFill>
                <a:latin typeface="Roboto Condensed Bold"/>
                <a:ea typeface="Roboto Condensed Bold"/>
                <a:cs typeface="Roboto Condensed Bold"/>
                <a:sym typeface="Roboto Condensed Bold"/>
              </a:rPr>
              <a:t>Avec 3 </a:t>
            </a:r>
            <a:r>
              <a:rPr lang="en-US" sz="2799" b="1" dirty="0" err="1">
                <a:solidFill>
                  <a:srgbClr val="0061FF"/>
                </a:solidFill>
                <a:latin typeface="Roboto Condensed Bold"/>
                <a:ea typeface="Roboto Condensed Bold"/>
                <a:cs typeface="Roboto Condensed Bold"/>
                <a:sym typeface="Roboto Condensed Bold"/>
              </a:rPr>
              <a:t>conseils</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d’usage</a:t>
            </a:r>
            <a:r>
              <a:rPr lang="en-US" sz="2799" b="1" dirty="0">
                <a:solidFill>
                  <a:srgbClr val="0061FF"/>
                </a:solidFill>
                <a:latin typeface="Roboto Condensed Bold"/>
                <a:ea typeface="Roboto Condensed Bold"/>
                <a:cs typeface="Roboto Condensed Bold"/>
                <a:sym typeface="Roboto Condensed Bold"/>
              </a:rPr>
              <a:t> : </a:t>
            </a:r>
          </a:p>
          <a:p>
            <a:pPr algn="ctr">
              <a:lnSpc>
                <a:spcPts val="3079"/>
              </a:lnSpc>
            </a:pPr>
            <a:r>
              <a:rPr lang="en-US" sz="2799" b="1" dirty="0">
                <a:solidFill>
                  <a:srgbClr val="0061FF"/>
                </a:solidFill>
                <a:latin typeface="Roboto Condensed Bold"/>
                <a:ea typeface="Roboto Condensed Bold"/>
                <a:cs typeface="Roboto Condensed Bold"/>
                <a:sym typeface="Roboto Condensed Bold"/>
              </a:rPr>
              <a:t>1 </a:t>
            </a:r>
            <a:r>
              <a:rPr lang="en-US" sz="2799" b="1" dirty="0" err="1">
                <a:solidFill>
                  <a:srgbClr val="0061FF"/>
                </a:solidFill>
                <a:latin typeface="Roboto Condensed Bold"/>
                <a:ea typeface="Roboto Condensed Bold"/>
                <a:cs typeface="Roboto Condensed Bold"/>
                <a:sym typeface="Roboto Condensed Bold"/>
              </a:rPr>
              <a:t>Vérifier</a:t>
            </a:r>
            <a:r>
              <a:rPr lang="en-US" sz="2799" b="1" dirty="0">
                <a:solidFill>
                  <a:srgbClr val="0061FF"/>
                </a:solidFill>
                <a:latin typeface="Roboto Condensed Bold"/>
                <a:ea typeface="Roboto Condensed Bold"/>
                <a:cs typeface="Roboto Condensed Bold"/>
                <a:sym typeface="Roboto Condensed Bold"/>
              </a:rPr>
              <a:t> les </a:t>
            </a:r>
            <a:r>
              <a:rPr lang="en-US" sz="2799" b="1" dirty="0" err="1">
                <a:solidFill>
                  <a:srgbClr val="0061FF"/>
                </a:solidFill>
                <a:latin typeface="Roboto Condensed Bold"/>
                <a:ea typeface="Roboto Condensed Bold"/>
                <a:cs typeface="Roboto Condensed Bold"/>
                <a:sym typeface="Roboto Condensed Bold"/>
              </a:rPr>
              <a:t>infos</a:t>
            </a:r>
            <a:r>
              <a:rPr lang="en-US" sz="2799" b="1" dirty="0">
                <a:solidFill>
                  <a:srgbClr val="0061FF"/>
                </a:solidFill>
                <a:latin typeface="Roboto Condensed Bold"/>
                <a:ea typeface="Roboto Condensed Bold"/>
                <a:cs typeface="Roboto Condensed Bold"/>
                <a:sym typeface="Roboto Condensed Bold"/>
              </a:rPr>
              <a:t> - 2 </a:t>
            </a:r>
            <a:r>
              <a:rPr lang="en-US" sz="2799" b="1" dirty="0" err="1">
                <a:solidFill>
                  <a:srgbClr val="0061FF"/>
                </a:solidFill>
                <a:latin typeface="Roboto Condensed Bold"/>
                <a:ea typeface="Roboto Condensed Bold"/>
                <a:cs typeface="Roboto Condensed Bold"/>
                <a:sym typeface="Roboto Condensed Bold"/>
              </a:rPr>
              <a:t>Eviter</a:t>
            </a:r>
            <a:r>
              <a:rPr lang="en-US" sz="2799" b="1" dirty="0">
                <a:solidFill>
                  <a:srgbClr val="0061FF"/>
                </a:solidFill>
                <a:latin typeface="Roboto Condensed Bold"/>
                <a:ea typeface="Roboto Condensed Bold"/>
                <a:cs typeface="Roboto Condensed Bold"/>
                <a:sym typeface="Roboto Condensed Bold"/>
              </a:rPr>
              <a:t> les </a:t>
            </a:r>
            <a:r>
              <a:rPr lang="en-US" sz="2799" b="1" dirty="0" err="1">
                <a:solidFill>
                  <a:srgbClr val="0061FF"/>
                </a:solidFill>
                <a:latin typeface="Roboto Condensed Bold"/>
                <a:ea typeface="Roboto Condensed Bold"/>
                <a:cs typeface="Roboto Condensed Bold"/>
                <a:sym typeface="Roboto Condensed Bold"/>
              </a:rPr>
              <a:t>infos</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personnelles</a:t>
            </a:r>
            <a:r>
              <a:rPr lang="en-US" sz="2799" b="1" dirty="0">
                <a:solidFill>
                  <a:srgbClr val="0061FF"/>
                </a:solidFill>
                <a:latin typeface="Roboto Condensed Bold"/>
                <a:ea typeface="Roboto Condensed Bold"/>
                <a:cs typeface="Roboto Condensed Bold"/>
                <a:sym typeface="Roboto Condensed Bold"/>
              </a:rPr>
              <a:t> et surtout </a:t>
            </a:r>
            <a:r>
              <a:rPr lang="en-US" sz="2799" b="1" dirty="0" err="1">
                <a:solidFill>
                  <a:srgbClr val="0061FF"/>
                </a:solidFill>
                <a:latin typeface="Roboto Condensed Bold"/>
                <a:ea typeface="Roboto Condensed Bold"/>
                <a:cs typeface="Roboto Condensed Bold"/>
                <a:sym typeface="Roboto Condensed Bold"/>
              </a:rPr>
              <a:t>confidentielles</a:t>
            </a:r>
            <a:endParaRPr lang="en-US" sz="2799" b="1" dirty="0">
              <a:solidFill>
                <a:srgbClr val="0061FF"/>
              </a:solidFill>
              <a:latin typeface="Roboto Condensed Bold"/>
              <a:ea typeface="Roboto Condensed Bold"/>
              <a:cs typeface="Roboto Condensed Bold"/>
              <a:sym typeface="Roboto Condensed Bold"/>
            </a:endParaRPr>
          </a:p>
          <a:p>
            <a:pPr algn="ctr">
              <a:lnSpc>
                <a:spcPts val="3079"/>
              </a:lnSpc>
            </a:pPr>
            <a:r>
              <a:rPr lang="en-US" sz="2799" b="1" dirty="0">
                <a:solidFill>
                  <a:srgbClr val="0061FF"/>
                </a:solidFill>
                <a:latin typeface="Roboto Condensed Bold"/>
                <a:ea typeface="Roboto Condensed Bold"/>
                <a:cs typeface="Roboto Condensed Bold"/>
                <a:sym typeface="Roboto Condensed Bold"/>
              </a:rPr>
              <a:t>3 - </a:t>
            </a:r>
            <a:r>
              <a:rPr lang="en-US" sz="2799" b="1" dirty="0" err="1">
                <a:solidFill>
                  <a:srgbClr val="0061FF"/>
                </a:solidFill>
                <a:latin typeface="Roboto Condensed Bold"/>
                <a:ea typeface="Roboto Condensed Bold"/>
                <a:cs typeface="Roboto Condensed Bold"/>
                <a:sym typeface="Roboto Condensed Bold"/>
              </a:rPr>
              <a:t>Utiliser</a:t>
            </a:r>
            <a:r>
              <a:rPr lang="en-US" sz="2799" b="1" dirty="0">
                <a:solidFill>
                  <a:srgbClr val="0061FF"/>
                </a:solidFill>
                <a:latin typeface="Roboto Condensed Bold"/>
                <a:ea typeface="Roboto Condensed Bold"/>
                <a:cs typeface="Roboto Condensed Bold"/>
                <a:sym typeface="Roboto Condensed Bold"/>
              </a:rPr>
              <a:t> avec raison et </a:t>
            </a:r>
            <a:r>
              <a:rPr lang="en-US" sz="2799" b="1" dirty="0" err="1">
                <a:solidFill>
                  <a:srgbClr val="0061FF"/>
                </a:solidFill>
                <a:latin typeface="Roboto Condensed Bold"/>
                <a:ea typeface="Roboto Condensed Bold"/>
                <a:cs typeface="Roboto Condensed Bold"/>
                <a:sym typeface="Roboto Condensed Bold"/>
              </a:rPr>
              <a:t>sobriété</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votre</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dépense</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en</a:t>
            </a:r>
            <a:r>
              <a:rPr lang="en-US" sz="2799" b="1" dirty="0">
                <a:solidFill>
                  <a:srgbClr val="0061FF"/>
                </a:solidFill>
                <a:latin typeface="Roboto Condensed Bold"/>
                <a:ea typeface="Roboto Condensed Bold"/>
                <a:cs typeface="Roboto Condensed Bold"/>
                <a:sym typeface="Roboto Condensed Bold"/>
              </a:rPr>
              <a:t> </a:t>
            </a:r>
            <a:r>
              <a:rPr lang="en-US" sz="2799" b="1" dirty="0" err="1">
                <a:solidFill>
                  <a:srgbClr val="0061FF"/>
                </a:solidFill>
                <a:latin typeface="Roboto Condensed Bold"/>
                <a:ea typeface="Roboto Condensed Bold"/>
                <a:cs typeface="Roboto Condensed Bold"/>
                <a:sym typeface="Roboto Condensed Bold"/>
              </a:rPr>
              <a:t>energie</a:t>
            </a:r>
            <a:r>
              <a:rPr lang="en-US" sz="2799" b="1" dirty="0">
                <a:solidFill>
                  <a:srgbClr val="0061FF"/>
                </a:solidFill>
                <a:latin typeface="Roboto Condensed Bold"/>
                <a:ea typeface="Roboto Condensed Bold"/>
                <a:cs typeface="Roboto Condensed Bold"/>
                <a:sym typeface="Roboto Condensed Bold"/>
              </a:rPr>
              <a:t>/Co2)</a:t>
            </a:r>
          </a:p>
        </p:txBody>
      </p:sp>
      <p:sp>
        <p:nvSpPr>
          <p:cNvPr id="4" name="Freeform 4"/>
          <p:cNvSpPr/>
          <p:nvPr/>
        </p:nvSpPr>
        <p:spPr>
          <a:xfrm>
            <a:off x="13686192" y="300030"/>
            <a:ext cx="4190652" cy="970938"/>
          </a:xfrm>
          <a:custGeom>
            <a:avLst/>
            <a:gdLst/>
            <a:ahLst/>
            <a:cxnLst/>
            <a:rect l="l" t="t" r="r" b="b"/>
            <a:pathLst>
              <a:path w="4190652" h="970938">
                <a:moveTo>
                  <a:pt x="0" y="0"/>
                </a:moveTo>
                <a:lnTo>
                  <a:pt x="4190652" y="0"/>
                </a:lnTo>
                <a:lnTo>
                  <a:pt x="4190652" y="970938"/>
                </a:lnTo>
                <a:lnTo>
                  <a:pt x="0" y="970938"/>
                </a:lnTo>
                <a:lnTo>
                  <a:pt x="0" y="0"/>
                </a:lnTo>
                <a:close/>
              </a:path>
            </a:pathLst>
          </a:custGeom>
          <a:blipFill>
            <a:blip r:embed="rId3"/>
            <a:stretch>
              <a:fillRect l="-71540" t="-150542" r="-268653" b="-818161"/>
            </a:stretch>
          </a:blipFill>
        </p:spPr>
      </p:sp>
      <p:sp>
        <p:nvSpPr>
          <p:cNvPr id="5" name="Freeform 5"/>
          <p:cNvSpPr/>
          <p:nvPr/>
        </p:nvSpPr>
        <p:spPr>
          <a:xfrm>
            <a:off x="238928" y="1270968"/>
            <a:ext cx="2119045" cy="2057400"/>
          </a:xfrm>
          <a:custGeom>
            <a:avLst/>
            <a:gdLst/>
            <a:ahLst/>
            <a:cxnLst/>
            <a:rect l="l" t="t" r="r" b="b"/>
            <a:pathLst>
              <a:path w="2119045" h="2057400">
                <a:moveTo>
                  <a:pt x="0" y="0"/>
                </a:moveTo>
                <a:lnTo>
                  <a:pt x="2119045" y="0"/>
                </a:lnTo>
                <a:lnTo>
                  <a:pt x="2119045"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7" name="TextBox 7"/>
          <p:cNvSpPr txBox="1"/>
          <p:nvPr/>
        </p:nvSpPr>
        <p:spPr>
          <a:xfrm>
            <a:off x="3835747" y="9582659"/>
            <a:ext cx="10616505"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6" tooltip="https://www.comparia.beta.gouv.fr"/>
              </a:rPr>
              <a:t>Source Compar IA </a:t>
            </a:r>
            <a:r>
              <a:rPr lang="en-US" sz="2505">
                <a:solidFill>
                  <a:srgbClr val="0061FF"/>
                </a:solidFill>
                <a:latin typeface="Roboto"/>
                <a:ea typeface="Roboto"/>
                <a:cs typeface="Roboto"/>
                <a:sym typeface="Roboto"/>
              </a:rPr>
              <a:t>- Ministère de la Culture - Conseil National du Numérique</a:t>
            </a:r>
          </a:p>
        </p:txBody>
      </p:sp>
      <p:pic>
        <p:nvPicPr>
          <p:cNvPr id="8" name="Image 7">
            <a:extLst>
              <a:ext uri="{FF2B5EF4-FFF2-40B4-BE49-F238E27FC236}">
                <a16:creationId xmlns:a16="http://schemas.microsoft.com/office/drawing/2014/main" id="{F53C57BC-AC5B-4833-AD30-B272854ED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53" y="-45481"/>
            <a:ext cx="18288000" cy="9977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51140" y="4036956"/>
            <a:ext cx="8236860" cy="5950815"/>
            <a:chOff x="-759576" y="-28575"/>
            <a:chExt cx="10982480" cy="7934420"/>
          </a:xfrm>
        </p:grpSpPr>
        <p:sp>
          <p:nvSpPr>
            <p:cNvPr id="3" name="TextBox 3"/>
            <p:cNvSpPr txBox="1"/>
            <p:nvPr/>
          </p:nvSpPr>
          <p:spPr>
            <a:xfrm>
              <a:off x="6514" y="-28575"/>
              <a:ext cx="10057251" cy="333453"/>
            </a:xfrm>
            <a:prstGeom prst="rect">
              <a:avLst/>
            </a:prstGeom>
          </p:spPr>
          <p:txBody>
            <a:bodyPr lIns="0" tIns="0" rIns="0" bIns="0" rtlCol="0" anchor="t">
              <a:spAutoFit/>
            </a:bodyPr>
            <a:lstStyle/>
            <a:p>
              <a:pPr algn="ctr">
                <a:lnSpc>
                  <a:spcPts val="2145"/>
                </a:lnSpc>
              </a:pPr>
              <a:endParaRPr/>
            </a:p>
          </p:txBody>
        </p:sp>
        <p:sp>
          <p:nvSpPr>
            <p:cNvPr id="4" name="TextBox 4"/>
            <p:cNvSpPr txBox="1"/>
            <p:nvPr/>
          </p:nvSpPr>
          <p:spPr>
            <a:xfrm>
              <a:off x="-759576" y="2901048"/>
              <a:ext cx="10982480" cy="3447097"/>
            </a:xfrm>
            <a:prstGeom prst="rect">
              <a:avLst/>
            </a:prstGeom>
          </p:spPr>
          <p:txBody>
            <a:bodyPr wrap="square" lIns="0" tIns="0" rIns="0" bIns="0" rtlCol="0" anchor="t">
              <a:spAutoFit/>
            </a:bodyPr>
            <a:lstStyle/>
            <a:p>
              <a:pPr algn="ctr"/>
              <a:r>
                <a:rPr lang="en-US" sz="5600" dirty="0">
                  <a:solidFill>
                    <a:srgbClr val="000000"/>
                  </a:solidFill>
                  <a:latin typeface="Knewave"/>
                  <a:ea typeface="Knewave"/>
                  <a:cs typeface="Knewave"/>
                  <a:sym typeface="Knewave"/>
                </a:rPr>
                <a:t>Que </a:t>
              </a:r>
              <a:r>
                <a:rPr lang="en-US" sz="5600" dirty="0" err="1">
                  <a:solidFill>
                    <a:srgbClr val="000000"/>
                  </a:solidFill>
                  <a:latin typeface="Knewave"/>
                  <a:ea typeface="Knewave"/>
                  <a:cs typeface="Knewave"/>
                  <a:sym typeface="Knewave"/>
                </a:rPr>
                <a:t>pensez-vous</a:t>
              </a:r>
              <a:r>
                <a:rPr lang="en-US" sz="5600" dirty="0">
                  <a:solidFill>
                    <a:srgbClr val="000000"/>
                  </a:solidFill>
                  <a:latin typeface="Knewave"/>
                  <a:ea typeface="Knewave"/>
                  <a:cs typeface="Knewave"/>
                  <a:sym typeface="Knewave"/>
                </a:rPr>
                <a:t> de </a:t>
              </a:r>
            </a:p>
            <a:p>
              <a:pPr algn="ctr"/>
              <a:r>
                <a:rPr lang="en-US" sz="5600" dirty="0">
                  <a:solidFill>
                    <a:srgbClr val="000000"/>
                  </a:solidFill>
                  <a:latin typeface="Knewave"/>
                  <a:ea typeface="Knewave"/>
                  <a:cs typeface="Knewave"/>
                  <a:sym typeface="Knewave"/>
                </a:rPr>
                <a:t>l </a:t>
              </a:r>
              <a:r>
                <a:rPr lang="en-US" sz="5600" dirty="0">
                  <a:solidFill>
                    <a:srgbClr val="000000"/>
                  </a:solidFill>
                  <a:latin typeface="Arial Black" panose="020B0A04020102020204" pitchFamily="34" charset="0"/>
                  <a:ea typeface="Knewave"/>
                  <a:cs typeface="Knewave"/>
                  <a:sym typeface="Knewave"/>
                </a:rPr>
                <a:t>’</a:t>
              </a:r>
              <a:r>
                <a:rPr lang="en-US" sz="5600" dirty="0">
                  <a:solidFill>
                    <a:srgbClr val="000000"/>
                  </a:solidFill>
                  <a:latin typeface="Knewave"/>
                  <a:ea typeface="Knewave"/>
                  <a:cs typeface="Knewave"/>
                  <a:sym typeface="Knewave"/>
                </a:rPr>
                <a:t> intelligence </a:t>
              </a:r>
              <a:r>
                <a:rPr lang="en-US" sz="5600" dirty="0" err="1">
                  <a:solidFill>
                    <a:srgbClr val="000000"/>
                  </a:solidFill>
                  <a:latin typeface="Knewave"/>
                  <a:ea typeface="Knewave"/>
                  <a:cs typeface="Knewave"/>
                  <a:sym typeface="Knewave"/>
                </a:rPr>
                <a:t>artificielle</a:t>
              </a:r>
              <a:r>
                <a:rPr lang="en-US" sz="5600" dirty="0">
                  <a:solidFill>
                    <a:srgbClr val="000000"/>
                  </a:solidFill>
                  <a:latin typeface="Knewave"/>
                  <a:ea typeface="Knewave"/>
                  <a:cs typeface="Knewave"/>
                  <a:sym typeface="Knewave"/>
                </a:rPr>
                <a:t> ?</a:t>
              </a:r>
            </a:p>
          </p:txBody>
        </p:sp>
        <p:sp>
          <p:nvSpPr>
            <p:cNvPr id="5" name="TextBox 5"/>
            <p:cNvSpPr txBox="1"/>
            <p:nvPr/>
          </p:nvSpPr>
          <p:spPr>
            <a:xfrm>
              <a:off x="0" y="7506648"/>
              <a:ext cx="10057251" cy="399197"/>
            </a:xfrm>
            <a:prstGeom prst="rect">
              <a:avLst/>
            </a:prstGeom>
          </p:spPr>
          <p:txBody>
            <a:bodyPr lIns="0" tIns="0" rIns="0" bIns="0" rtlCol="0" anchor="t">
              <a:spAutoFit/>
            </a:bodyPr>
            <a:lstStyle/>
            <a:p>
              <a:pPr algn="ctr">
                <a:lnSpc>
                  <a:spcPts val="2502"/>
                </a:lnSpc>
              </a:pPr>
              <a:endParaRPr/>
            </a:p>
          </p:txBody>
        </p:sp>
      </p:grpSp>
      <p:sp>
        <p:nvSpPr>
          <p:cNvPr id="8" name="Freeform 8"/>
          <p:cNvSpPr/>
          <p:nvPr/>
        </p:nvSpPr>
        <p:spPr>
          <a:xfrm>
            <a:off x="990600" y="4248776"/>
            <a:ext cx="8932289" cy="5738995"/>
          </a:xfrm>
          <a:custGeom>
            <a:avLst/>
            <a:gdLst/>
            <a:ahLst/>
            <a:cxnLst/>
            <a:rect l="l" t="t" r="r" b="b"/>
            <a:pathLst>
              <a:path w="8932289" h="5738995">
                <a:moveTo>
                  <a:pt x="0" y="0"/>
                </a:moveTo>
                <a:lnTo>
                  <a:pt x="8932289" y="0"/>
                </a:lnTo>
                <a:lnTo>
                  <a:pt x="8932289" y="5738996"/>
                </a:lnTo>
                <a:lnTo>
                  <a:pt x="0" y="5738996"/>
                </a:lnTo>
                <a:lnTo>
                  <a:pt x="0" y="0"/>
                </a:lnTo>
                <a:close/>
              </a:path>
            </a:pathLst>
          </a:custGeom>
          <a:blipFill>
            <a:blip r:embed="rId2"/>
            <a:stretch>
              <a:fillRect/>
            </a:stretch>
          </a:blipFill>
        </p:spPr>
      </p:sp>
      <p:sp>
        <p:nvSpPr>
          <p:cNvPr id="10" name="TextBox 10"/>
          <p:cNvSpPr txBox="1"/>
          <p:nvPr/>
        </p:nvSpPr>
        <p:spPr>
          <a:xfrm>
            <a:off x="2352521" y="1846315"/>
            <a:ext cx="13969025" cy="545021"/>
          </a:xfrm>
          <a:prstGeom prst="rect">
            <a:avLst/>
          </a:prstGeom>
        </p:spPr>
        <p:txBody>
          <a:bodyPr lIns="0" tIns="0" rIns="0" bIns="0" rtlCol="0" anchor="t">
            <a:spAutoFit/>
          </a:bodyPr>
          <a:lstStyle/>
          <a:p>
            <a:pPr algn="ctr">
              <a:lnSpc>
                <a:spcPts val="4160"/>
              </a:lnSpc>
            </a:pPr>
            <a:r>
              <a:rPr lang="en-US" sz="4400" b="1" dirty="0">
                <a:solidFill>
                  <a:srgbClr val="0C0C0C"/>
                </a:solidFill>
                <a:latin typeface="Roboto Bold"/>
                <a:ea typeface="Roboto Bold"/>
                <a:cs typeface="Roboto Bold"/>
                <a:sym typeface="Roboto Bold"/>
              </a:rPr>
              <a:t>IA OU PAS IA ?</a:t>
            </a:r>
          </a:p>
        </p:txBody>
      </p:sp>
      <p:grpSp>
        <p:nvGrpSpPr>
          <p:cNvPr id="11" name="Group 11"/>
          <p:cNvGrpSpPr/>
          <p:nvPr/>
        </p:nvGrpSpPr>
        <p:grpSpPr>
          <a:xfrm>
            <a:off x="1328632" y="4559135"/>
            <a:ext cx="1764703" cy="1337679"/>
            <a:chOff x="0" y="0"/>
            <a:chExt cx="2352937" cy="1783572"/>
          </a:xfrm>
        </p:grpSpPr>
        <p:sp>
          <p:nvSpPr>
            <p:cNvPr id="12" name="TextBox 12"/>
            <p:cNvSpPr txBox="1"/>
            <p:nvPr/>
          </p:nvSpPr>
          <p:spPr>
            <a:xfrm>
              <a:off x="1523" y="-19050"/>
              <a:ext cx="2351414" cy="92321"/>
            </a:xfrm>
            <a:prstGeom prst="rect">
              <a:avLst/>
            </a:prstGeom>
          </p:spPr>
          <p:txBody>
            <a:bodyPr lIns="0" tIns="0" rIns="0" bIns="0" rtlCol="0" anchor="t">
              <a:spAutoFit/>
            </a:bodyPr>
            <a:lstStyle/>
            <a:p>
              <a:pPr algn="ctr">
                <a:lnSpc>
                  <a:spcPts val="515"/>
                </a:lnSpc>
              </a:pPr>
              <a:endParaRPr/>
            </a:p>
          </p:txBody>
        </p:sp>
        <p:sp>
          <p:nvSpPr>
            <p:cNvPr id="13" name="TextBox 13"/>
            <p:cNvSpPr txBox="1"/>
            <p:nvPr/>
          </p:nvSpPr>
          <p:spPr>
            <a:xfrm>
              <a:off x="0" y="191831"/>
              <a:ext cx="2351414" cy="1433974"/>
            </a:xfrm>
            <a:prstGeom prst="rect">
              <a:avLst/>
            </a:prstGeom>
          </p:spPr>
          <p:txBody>
            <a:bodyPr lIns="0" tIns="0" rIns="0" bIns="0" rtlCol="0" anchor="t">
              <a:spAutoFit/>
            </a:bodyPr>
            <a:lstStyle/>
            <a:p>
              <a:pPr algn="ctr">
                <a:lnSpc>
                  <a:spcPts val="4091"/>
                </a:lnSpc>
              </a:pPr>
              <a:r>
                <a:rPr lang="en-US" sz="4091" dirty="0">
                  <a:solidFill>
                    <a:srgbClr val="000000"/>
                  </a:solidFill>
                  <a:latin typeface="Knewave"/>
                  <a:ea typeface="Knewave"/>
                  <a:cs typeface="Knewave"/>
                  <a:sym typeface="Knewave"/>
                </a:rPr>
                <a:t>Prompt</a:t>
              </a:r>
            </a:p>
            <a:p>
              <a:pPr algn="ctr">
                <a:lnSpc>
                  <a:spcPts val="4091"/>
                </a:lnSpc>
              </a:pPr>
              <a:r>
                <a:rPr lang="en-US" sz="4091" dirty="0">
                  <a:solidFill>
                    <a:srgbClr val="000000"/>
                  </a:solidFill>
                  <a:latin typeface="Knewave"/>
                  <a:ea typeface="Knewave"/>
                  <a:cs typeface="Knewave"/>
                  <a:sym typeface="Knewave"/>
                </a:rPr>
                <a:t>?</a:t>
              </a:r>
            </a:p>
          </p:txBody>
        </p:sp>
        <p:sp>
          <p:nvSpPr>
            <p:cNvPr id="14" name="TextBox 14"/>
            <p:cNvSpPr txBox="1"/>
            <p:nvPr/>
          </p:nvSpPr>
          <p:spPr>
            <a:xfrm>
              <a:off x="0" y="1687264"/>
              <a:ext cx="2351414" cy="96307"/>
            </a:xfrm>
            <a:prstGeom prst="rect">
              <a:avLst/>
            </a:prstGeom>
          </p:spPr>
          <p:txBody>
            <a:bodyPr lIns="0" tIns="0" rIns="0" bIns="0" rtlCol="0" anchor="t">
              <a:spAutoFit/>
            </a:bodyPr>
            <a:lstStyle/>
            <a:p>
              <a:pPr algn="ctr">
                <a:lnSpc>
                  <a:spcPts val="601"/>
                </a:lnSpc>
              </a:pPr>
              <a:endParaRPr/>
            </a:p>
          </p:txBody>
        </p:sp>
      </p:grpSp>
      <p:grpSp>
        <p:nvGrpSpPr>
          <p:cNvPr id="15" name="Group 15"/>
          <p:cNvGrpSpPr/>
          <p:nvPr/>
        </p:nvGrpSpPr>
        <p:grpSpPr>
          <a:xfrm>
            <a:off x="3036185" y="7911958"/>
            <a:ext cx="1764703" cy="1337679"/>
            <a:chOff x="0" y="0"/>
            <a:chExt cx="2352937" cy="1783572"/>
          </a:xfrm>
        </p:grpSpPr>
        <p:sp>
          <p:nvSpPr>
            <p:cNvPr id="16" name="TextBox 16"/>
            <p:cNvSpPr txBox="1"/>
            <p:nvPr/>
          </p:nvSpPr>
          <p:spPr>
            <a:xfrm>
              <a:off x="1523" y="-19050"/>
              <a:ext cx="2351414" cy="92321"/>
            </a:xfrm>
            <a:prstGeom prst="rect">
              <a:avLst/>
            </a:prstGeom>
          </p:spPr>
          <p:txBody>
            <a:bodyPr lIns="0" tIns="0" rIns="0" bIns="0" rtlCol="0" anchor="t">
              <a:spAutoFit/>
            </a:bodyPr>
            <a:lstStyle/>
            <a:p>
              <a:pPr algn="ctr">
                <a:lnSpc>
                  <a:spcPts val="515"/>
                </a:lnSpc>
              </a:pPr>
              <a:endParaRPr/>
            </a:p>
          </p:txBody>
        </p:sp>
        <p:sp>
          <p:nvSpPr>
            <p:cNvPr id="17" name="TextBox 17"/>
            <p:cNvSpPr txBox="1"/>
            <p:nvPr/>
          </p:nvSpPr>
          <p:spPr>
            <a:xfrm>
              <a:off x="0" y="191831"/>
              <a:ext cx="2351414" cy="1433974"/>
            </a:xfrm>
            <a:prstGeom prst="rect">
              <a:avLst/>
            </a:prstGeom>
          </p:spPr>
          <p:txBody>
            <a:bodyPr lIns="0" tIns="0" rIns="0" bIns="0" rtlCol="0" anchor="t">
              <a:spAutoFit/>
            </a:bodyPr>
            <a:lstStyle/>
            <a:p>
              <a:pPr algn="ctr">
                <a:lnSpc>
                  <a:spcPts val="4091"/>
                </a:lnSpc>
              </a:pPr>
              <a:r>
                <a:rPr lang="en-US" sz="4091">
                  <a:solidFill>
                    <a:srgbClr val="000000"/>
                  </a:solidFill>
                  <a:latin typeface="Knewave"/>
                  <a:ea typeface="Knewave"/>
                  <a:cs typeface="Knewave"/>
                  <a:sym typeface="Knewave"/>
                </a:rPr>
                <a:t>ROBOT ?</a:t>
              </a:r>
            </a:p>
          </p:txBody>
        </p:sp>
        <p:sp>
          <p:nvSpPr>
            <p:cNvPr id="18" name="TextBox 18"/>
            <p:cNvSpPr txBox="1"/>
            <p:nvPr/>
          </p:nvSpPr>
          <p:spPr>
            <a:xfrm>
              <a:off x="0" y="1687264"/>
              <a:ext cx="2351414" cy="96307"/>
            </a:xfrm>
            <a:prstGeom prst="rect">
              <a:avLst/>
            </a:prstGeom>
          </p:spPr>
          <p:txBody>
            <a:bodyPr lIns="0" tIns="0" rIns="0" bIns="0" rtlCol="0" anchor="t">
              <a:spAutoFit/>
            </a:bodyPr>
            <a:lstStyle/>
            <a:p>
              <a:pPr algn="ctr">
                <a:lnSpc>
                  <a:spcPts val="601"/>
                </a:lnSpc>
              </a:pPr>
              <a:endParaRPr/>
            </a:p>
          </p:txBody>
        </p:sp>
      </p:grpSp>
      <p:grpSp>
        <p:nvGrpSpPr>
          <p:cNvPr id="19" name="Group 19"/>
          <p:cNvGrpSpPr/>
          <p:nvPr/>
        </p:nvGrpSpPr>
        <p:grpSpPr>
          <a:xfrm>
            <a:off x="5577591" y="7584396"/>
            <a:ext cx="1764703" cy="823329"/>
            <a:chOff x="0" y="0"/>
            <a:chExt cx="2352937" cy="1097772"/>
          </a:xfrm>
        </p:grpSpPr>
        <p:sp>
          <p:nvSpPr>
            <p:cNvPr id="20" name="TextBox 20"/>
            <p:cNvSpPr txBox="1"/>
            <p:nvPr/>
          </p:nvSpPr>
          <p:spPr>
            <a:xfrm>
              <a:off x="1523" y="-19050"/>
              <a:ext cx="2351414" cy="92321"/>
            </a:xfrm>
            <a:prstGeom prst="rect">
              <a:avLst/>
            </a:prstGeom>
          </p:spPr>
          <p:txBody>
            <a:bodyPr lIns="0" tIns="0" rIns="0" bIns="0" rtlCol="0" anchor="t">
              <a:spAutoFit/>
            </a:bodyPr>
            <a:lstStyle/>
            <a:p>
              <a:pPr algn="ctr">
                <a:lnSpc>
                  <a:spcPts val="515"/>
                </a:lnSpc>
              </a:pPr>
              <a:endParaRPr/>
            </a:p>
          </p:txBody>
        </p:sp>
        <p:sp>
          <p:nvSpPr>
            <p:cNvPr id="21" name="TextBox 21"/>
            <p:cNvSpPr txBox="1"/>
            <p:nvPr/>
          </p:nvSpPr>
          <p:spPr>
            <a:xfrm>
              <a:off x="0" y="191831"/>
              <a:ext cx="2351414" cy="748174"/>
            </a:xfrm>
            <a:prstGeom prst="rect">
              <a:avLst/>
            </a:prstGeom>
          </p:spPr>
          <p:txBody>
            <a:bodyPr lIns="0" tIns="0" rIns="0" bIns="0" rtlCol="0" anchor="t">
              <a:spAutoFit/>
            </a:bodyPr>
            <a:lstStyle/>
            <a:p>
              <a:pPr algn="ctr">
                <a:lnSpc>
                  <a:spcPts val="4091"/>
                </a:lnSpc>
              </a:pPr>
              <a:r>
                <a:rPr lang="en-US" sz="4091">
                  <a:solidFill>
                    <a:srgbClr val="000000"/>
                  </a:solidFill>
                  <a:latin typeface="Knewave"/>
                  <a:ea typeface="Knewave"/>
                  <a:cs typeface="Knewave"/>
                  <a:sym typeface="Knewave"/>
                </a:rPr>
                <a:t>Chat ?</a:t>
              </a:r>
            </a:p>
          </p:txBody>
        </p:sp>
        <p:sp>
          <p:nvSpPr>
            <p:cNvPr id="22" name="TextBox 22"/>
            <p:cNvSpPr txBox="1"/>
            <p:nvPr/>
          </p:nvSpPr>
          <p:spPr>
            <a:xfrm>
              <a:off x="0" y="1001464"/>
              <a:ext cx="2351414" cy="96307"/>
            </a:xfrm>
            <a:prstGeom prst="rect">
              <a:avLst/>
            </a:prstGeom>
          </p:spPr>
          <p:txBody>
            <a:bodyPr lIns="0" tIns="0" rIns="0" bIns="0" rtlCol="0" anchor="t">
              <a:spAutoFit/>
            </a:bodyPr>
            <a:lstStyle/>
            <a:p>
              <a:pPr algn="ctr">
                <a:lnSpc>
                  <a:spcPts val="601"/>
                </a:lnSpc>
              </a:pPr>
              <a:endParaRPr/>
            </a:p>
          </p:txBody>
        </p:sp>
      </p:grpSp>
      <p:grpSp>
        <p:nvGrpSpPr>
          <p:cNvPr id="23" name="Group 23"/>
          <p:cNvGrpSpPr/>
          <p:nvPr/>
        </p:nvGrpSpPr>
        <p:grpSpPr>
          <a:xfrm>
            <a:off x="7491356" y="5052583"/>
            <a:ext cx="2275268" cy="777556"/>
            <a:chOff x="0" y="0"/>
            <a:chExt cx="3033690" cy="1036741"/>
          </a:xfrm>
        </p:grpSpPr>
        <p:sp>
          <p:nvSpPr>
            <p:cNvPr id="24" name="TextBox 24"/>
            <p:cNvSpPr txBox="1"/>
            <p:nvPr/>
          </p:nvSpPr>
          <p:spPr>
            <a:xfrm>
              <a:off x="1964" y="-19050"/>
              <a:ext cx="3031727" cy="92291"/>
            </a:xfrm>
            <a:prstGeom prst="rect">
              <a:avLst/>
            </a:prstGeom>
          </p:spPr>
          <p:txBody>
            <a:bodyPr lIns="0" tIns="0" rIns="0" bIns="0" rtlCol="0" anchor="t">
              <a:spAutoFit/>
            </a:bodyPr>
            <a:lstStyle/>
            <a:p>
              <a:pPr algn="ctr">
                <a:lnSpc>
                  <a:spcPts val="515"/>
                </a:lnSpc>
              </a:pPr>
              <a:endParaRPr/>
            </a:p>
          </p:txBody>
        </p:sp>
        <p:sp>
          <p:nvSpPr>
            <p:cNvPr id="25" name="TextBox 25"/>
            <p:cNvSpPr txBox="1"/>
            <p:nvPr/>
          </p:nvSpPr>
          <p:spPr>
            <a:xfrm>
              <a:off x="0" y="191801"/>
              <a:ext cx="3031727" cy="687215"/>
            </a:xfrm>
            <a:prstGeom prst="rect">
              <a:avLst/>
            </a:prstGeom>
          </p:spPr>
          <p:txBody>
            <a:bodyPr lIns="0" tIns="0" rIns="0" bIns="0" rtlCol="0" anchor="t">
              <a:spAutoFit/>
            </a:bodyPr>
            <a:lstStyle/>
            <a:p>
              <a:pPr algn="ctr">
                <a:lnSpc>
                  <a:spcPts val="3791"/>
                </a:lnSpc>
              </a:pPr>
              <a:r>
                <a:rPr lang="en-US" sz="3791">
                  <a:solidFill>
                    <a:srgbClr val="000000"/>
                  </a:solidFill>
                  <a:latin typeface="Knewave"/>
                  <a:ea typeface="Knewave"/>
                  <a:cs typeface="Knewave"/>
                  <a:sym typeface="Knewave"/>
                </a:rPr>
                <a:t>GPT  !</a:t>
              </a:r>
            </a:p>
          </p:txBody>
        </p:sp>
        <p:sp>
          <p:nvSpPr>
            <p:cNvPr id="26" name="TextBox 26"/>
            <p:cNvSpPr txBox="1"/>
            <p:nvPr/>
          </p:nvSpPr>
          <p:spPr>
            <a:xfrm>
              <a:off x="0" y="940474"/>
              <a:ext cx="3031727" cy="96267"/>
            </a:xfrm>
            <a:prstGeom prst="rect">
              <a:avLst/>
            </a:prstGeom>
          </p:spPr>
          <p:txBody>
            <a:bodyPr lIns="0" tIns="0" rIns="0" bIns="0" rtlCol="0" anchor="t">
              <a:spAutoFit/>
            </a:bodyPr>
            <a:lstStyle/>
            <a:p>
              <a:pPr algn="ctr">
                <a:lnSpc>
                  <a:spcPts val="601"/>
                </a:lnSpc>
              </a:pPr>
              <a:endParaRPr/>
            </a:p>
          </p:txBody>
        </p:sp>
      </p:grpSp>
      <p:pic>
        <p:nvPicPr>
          <p:cNvPr id="27" name="Image 26">
            <a:extLst>
              <a:ext uri="{FF2B5EF4-FFF2-40B4-BE49-F238E27FC236}">
                <a16:creationId xmlns:a16="http://schemas.microsoft.com/office/drawing/2014/main" id="{CDA877CF-7CC9-4ECF-B4BE-2D499F8B7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96" y="1287857"/>
            <a:ext cx="1591347" cy="2331643"/>
          </a:xfrm>
          <a:prstGeom prst="rect">
            <a:avLst/>
          </a:prstGeom>
        </p:spPr>
      </p:pic>
      <p:pic>
        <p:nvPicPr>
          <p:cNvPr id="28" name="Image 27">
            <a:extLst>
              <a:ext uri="{FF2B5EF4-FFF2-40B4-BE49-F238E27FC236}">
                <a16:creationId xmlns:a16="http://schemas.microsoft.com/office/drawing/2014/main" id="{C2101950-64EB-4058-A3D3-0E0F13369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6" name="Rectangle 5">
            <a:extLst>
              <a:ext uri="{FF2B5EF4-FFF2-40B4-BE49-F238E27FC236}">
                <a16:creationId xmlns:a16="http://schemas.microsoft.com/office/drawing/2014/main" id="{903BAA2C-D630-40F1-A3A1-BB5DCC3B3C7C}"/>
              </a:ext>
            </a:extLst>
          </p:cNvPr>
          <p:cNvSpPr/>
          <p:nvPr/>
        </p:nvSpPr>
        <p:spPr>
          <a:xfrm>
            <a:off x="7491356" y="3352986"/>
            <a:ext cx="3405228" cy="369332"/>
          </a:xfrm>
          <a:prstGeom prst="rect">
            <a:avLst/>
          </a:prstGeom>
        </p:spPr>
        <p:txBody>
          <a:bodyPr wrap="square">
            <a:spAutoFit/>
          </a:bodyPr>
          <a:lstStyle/>
          <a:p>
            <a:r>
              <a:rPr lang="fr-FR" dirty="0">
                <a:hlinkClick r:id="rId5"/>
              </a:rPr>
              <a:t>https://sightengine.com/ia-ou-pas</a:t>
            </a:r>
            <a:endParaRPr lang="fr-FR" dirty="0"/>
          </a:p>
        </p:txBody>
      </p:sp>
      <p:sp>
        <p:nvSpPr>
          <p:cNvPr id="7" name="Rectangle 6">
            <a:extLst>
              <a:ext uri="{FF2B5EF4-FFF2-40B4-BE49-F238E27FC236}">
                <a16:creationId xmlns:a16="http://schemas.microsoft.com/office/drawing/2014/main" id="{A26B3889-D4E7-44AB-881D-A8C7B40FD408}"/>
              </a:ext>
            </a:extLst>
          </p:cNvPr>
          <p:cNvSpPr/>
          <p:nvPr/>
        </p:nvSpPr>
        <p:spPr>
          <a:xfrm>
            <a:off x="6248400" y="2787173"/>
            <a:ext cx="6177268" cy="369332"/>
          </a:xfrm>
          <a:prstGeom prst="rect">
            <a:avLst/>
          </a:prstGeom>
        </p:spPr>
        <p:txBody>
          <a:bodyPr wrap="none">
            <a:spAutoFit/>
          </a:bodyPr>
          <a:lstStyle/>
          <a:p>
            <a:r>
              <a:rPr lang="fr-FR" dirty="0">
                <a:hlinkClick r:id="rId6"/>
              </a:rPr>
              <a:t>https://www.astrapi.com/wp-content/uploads/sites/31/quiz-ia/</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CA8635-BBC8-4160-B5CE-109AE80CB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3" name="Rectangle 2">
            <a:extLst>
              <a:ext uri="{FF2B5EF4-FFF2-40B4-BE49-F238E27FC236}">
                <a16:creationId xmlns:a16="http://schemas.microsoft.com/office/drawing/2014/main" id="{42CDEEF8-FD41-4744-AF25-C1F45886B67E}"/>
              </a:ext>
            </a:extLst>
          </p:cNvPr>
          <p:cNvSpPr/>
          <p:nvPr/>
        </p:nvSpPr>
        <p:spPr>
          <a:xfrm>
            <a:off x="0" y="933301"/>
            <a:ext cx="18288000" cy="990015"/>
          </a:xfrm>
          <a:prstGeom prst="rect">
            <a:avLst/>
          </a:prstGeom>
        </p:spPr>
        <p:txBody>
          <a:bodyPr wrap="square">
            <a:spAutoFit/>
          </a:bodyPr>
          <a:lstStyle/>
          <a:p>
            <a:pPr algn="ctr">
              <a:lnSpc>
                <a:spcPts val="7040"/>
              </a:lnSpc>
            </a:pPr>
            <a:r>
              <a:rPr lang="en-US" sz="6000" b="1" dirty="0">
                <a:solidFill>
                  <a:srgbClr val="0C0C0C"/>
                </a:solidFill>
                <a:latin typeface="Roboto Condensed Bold"/>
                <a:ea typeface="Roboto Condensed Bold"/>
                <a:cs typeface="Roboto Condensed Bold"/>
                <a:sym typeface="Roboto Condensed Bold"/>
              </a:rPr>
              <a:t>Comment (bien) </a:t>
            </a:r>
            <a:r>
              <a:rPr lang="en-US" sz="6000" b="1" dirty="0" err="1">
                <a:solidFill>
                  <a:srgbClr val="0C0C0C"/>
                </a:solidFill>
                <a:latin typeface="Roboto Condensed Bold"/>
                <a:ea typeface="Roboto Condensed Bold"/>
                <a:cs typeface="Roboto Condensed Bold"/>
                <a:sym typeface="Roboto Condensed Bold"/>
              </a:rPr>
              <a:t>écrire</a:t>
            </a:r>
            <a:r>
              <a:rPr lang="en-US" sz="6000" b="1" dirty="0">
                <a:solidFill>
                  <a:srgbClr val="0C0C0C"/>
                </a:solidFill>
                <a:latin typeface="Roboto Condensed Bold"/>
                <a:ea typeface="Roboto Condensed Bold"/>
                <a:cs typeface="Roboto Condensed Bold"/>
                <a:sym typeface="Roboto Condensed Bold"/>
              </a:rPr>
              <a:t> un prompt ?</a:t>
            </a:r>
          </a:p>
        </p:txBody>
      </p:sp>
      <p:sp>
        <p:nvSpPr>
          <p:cNvPr id="4" name="Rectangle 1">
            <a:extLst>
              <a:ext uri="{FF2B5EF4-FFF2-40B4-BE49-F238E27FC236}">
                <a16:creationId xmlns:a16="http://schemas.microsoft.com/office/drawing/2014/main" id="{3B0226BB-AF71-4E38-89A9-DEAE0BC34CC7}"/>
              </a:ext>
            </a:extLst>
          </p:cNvPr>
          <p:cNvSpPr>
            <a:spLocks noChangeArrowheads="1"/>
          </p:cNvSpPr>
          <p:nvPr/>
        </p:nvSpPr>
        <p:spPr bwMode="auto">
          <a:xfrm>
            <a:off x="2147483647" y="102711885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700" b="0" i="0" u="none" strike="noStrike" cap="none" normalizeH="0" baseline="0">
                <a:ln>
                  <a:noFill/>
                </a:ln>
                <a:solidFill>
                  <a:srgbClr val="6D6D6D"/>
                </a:solidFill>
                <a:effectLst/>
                <a:latin typeface="Source Serif Pro" panose="02040603050405020204" pitchFamily="18" charset="0"/>
              </a:rPr>
              <a:t>Un </a:t>
            </a:r>
            <a:r>
              <a:rPr kumimoji="0" lang="fr-FR" altLang="fr-FR" sz="2700" b="0" i="0" u="none" strike="noStrike" cap="none" normalizeH="0" baseline="0">
                <a:ln>
                  <a:noFill/>
                </a:ln>
                <a:solidFill>
                  <a:srgbClr val="30A5E8"/>
                </a:solidFill>
                <a:effectLst/>
                <a:latin typeface="Source Serif Pro" panose="02040603050405020204" pitchFamily="18" charset="0"/>
              </a:rPr>
              <a:t>prompt </a:t>
            </a:r>
            <a:r>
              <a:rPr kumimoji="0" lang="fr-FR" altLang="fr-FR" sz="2700" b="0" i="0" u="none" strike="noStrike" cap="none" normalizeH="0" baseline="0">
                <a:ln>
                  <a:noFill/>
                </a:ln>
                <a:solidFill>
                  <a:srgbClr val="6D6D6D"/>
                </a:solidFill>
                <a:effectLst/>
                <a:latin typeface="Source Serif Pro" panose="02040603050405020204" pitchFamily="18" charset="0"/>
              </a:rPr>
              <a:t>est un texte de commande destiné à l’IA. </a:t>
            </a:r>
            <a:endParaRPr kumimoji="0" lang="fr-FR" altLang="fr-FR" sz="2700" b="0" i="0" u="none" strike="noStrike" cap="none" normalizeH="0" baseline="0">
              <a:ln>
                <a:noFill/>
              </a:ln>
              <a:solidFill>
                <a:srgbClr val="000000"/>
              </a:solidFill>
              <a:effectLst/>
              <a:latin typeface="Source Serif Pro" panose="020406030504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700" b="0" i="0" u="none" strike="noStrike" cap="none" normalizeH="0" baseline="0">
                <a:ln>
                  <a:noFill/>
                </a:ln>
                <a:solidFill>
                  <a:srgbClr val="000000"/>
                </a:solidFill>
                <a:effectLst/>
                <a:latin typeface="Source Serif Pro" panose="02040603050405020204" pitchFamily="18" charset="0"/>
              </a:rPr>
            </a:br>
            <a:endParaRPr kumimoji="0" lang="fr-FR" altLang="fr-FR"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8793271B-87F0-4E8F-A07F-DD13CA2A4D15}"/>
              </a:ext>
            </a:extLst>
          </p:cNvPr>
          <p:cNvSpPr>
            <a:spLocks noChangeArrowheads="1"/>
          </p:cNvSpPr>
          <p:nvPr/>
        </p:nvSpPr>
        <p:spPr bwMode="auto">
          <a:xfrm>
            <a:off x="908942175" y="190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000" b="1" i="0" u="none" strike="noStrike" cap="none" normalizeH="0" baseline="0">
                <a:ln>
                  <a:noFill/>
                </a:ln>
                <a:solidFill>
                  <a:srgbClr val="6D6D6D"/>
                </a:solidFill>
                <a:effectLst/>
                <a:latin typeface="Source Serif Pro" panose="02040603050405020204" pitchFamily="18" charset="0"/>
              </a:rPr>
              <a:t>Qu'est-ce qu'un prompt ?</a:t>
            </a:r>
            <a:endParaRPr kumimoji="0" lang="fr-FR" altLang="fr-FR"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4BBDD922-D241-42BD-8A18-20541AB349AB}"/>
              </a:ext>
            </a:extLst>
          </p:cNvPr>
          <p:cNvSpPr>
            <a:spLocks noChangeArrowheads="1"/>
          </p:cNvSpPr>
          <p:nvPr/>
        </p:nvSpPr>
        <p:spPr bwMode="auto">
          <a:xfrm>
            <a:off x="2147483647" y="214748364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6D6D6D"/>
                </a:solidFill>
                <a:effectLst/>
                <a:latin typeface="Source Serif Pro" panose="02040603050405020204" pitchFamily="18" charset="0"/>
              </a:rPr>
              <a:t>Il permet de définir :</a:t>
            </a:r>
            <a:endParaRPr kumimoji="0" lang="fr-FR" altLang="fr-FR" sz="2200" b="0" i="0" u="none" strike="noStrike" cap="none" normalizeH="0" baseline="0">
              <a:ln>
                <a:noFill/>
              </a:ln>
              <a:solidFill>
                <a:srgbClr val="000000"/>
              </a:solidFill>
              <a:effectLst/>
              <a:latin typeface="Source Serif Pro" panose="020406030504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200" b="0" i="0" u="none" strike="noStrike" cap="none" normalizeH="0" baseline="0">
                <a:ln>
                  <a:noFill/>
                </a:ln>
                <a:solidFill>
                  <a:srgbClr val="6D6D6D"/>
                </a:solidFill>
                <a:effectLst/>
                <a:latin typeface="Source Serif Pro" panose="02040603050405020204" pitchFamily="18" charset="0"/>
              </a:rPr>
            </a:br>
            <a:endParaRPr kumimoji="0" lang="fr-FR" altLang="fr-FR" sz="2200" b="0" i="0" u="none" strike="noStrike" cap="none" normalizeH="0" baseline="0">
              <a:ln>
                <a:noFill/>
              </a:ln>
              <a:solidFill>
                <a:srgbClr val="000000"/>
              </a:solidFill>
              <a:effectLst/>
              <a:latin typeface="Source Serif Pro" panose="020406030504050202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 rôle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Une tâche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 objectif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 contexte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Des étapes ou un exemple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Une contrainte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200" b="0" i="0" u="none" strike="noStrike" cap="none" normalizeH="0" baseline="0">
                <a:ln>
                  <a:noFill/>
                </a:ln>
                <a:solidFill>
                  <a:srgbClr val="6D6D6D"/>
                </a:solidFill>
                <a:effectLst/>
                <a:latin typeface="Source Serif Pro" panose="02040603050405020204" pitchFamily="18" charset="0"/>
              </a:rPr>
              <a:t>Un format/style</a:t>
            </a:r>
            <a:endParaRPr kumimoji="0" lang="fr-FR" altLang="fr-FR" sz="2200" b="0" i="0" u="none" strike="noStrike" cap="none" normalizeH="0" baseline="0">
              <a:ln>
                <a:noFill/>
              </a:ln>
              <a:solidFill>
                <a:srgbClr val="000000"/>
              </a:solidFill>
              <a:effectLst/>
              <a:latin typeface="Source Serif Pro" panose="020406030504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28F04AAC-D211-4DE6-A0FD-3ED8C1CEF1A4}"/>
              </a:ext>
            </a:extLst>
          </p:cNvPr>
          <p:cNvSpPr/>
          <p:nvPr/>
        </p:nvSpPr>
        <p:spPr>
          <a:xfrm>
            <a:off x="990600" y="1931065"/>
            <a:ext cx="6248400" cy="2605842"/>
          </a:xfrm>
          <a:prstGeom prst="rect">
            <a:avLst/>
          </a:prstGeom>
        </p:spPr>
        <p:txBody>
          <a:bodyPr wrap="square">
            <a:spAutoFit/>
          </a:bodyPr>
          <a:lstStyle/>
          <a:p>
            <a:pPr lvl="1">
              <a:lnSpc>
                <a:spcPct val="150000"/>
              </a:lnSpc>
            </a:pPr>
            <a:r>
              <a:rPr lang="fr-FR" sz="2800" b="1" dirty="0">
                <a:solidFill>
                  <a:srgbClr val="6420FF"/>
                </a:solidFill>
                <a:latin typeface="Roboto Condensed Bold"/>
                <a:ea typeface="Roboto Condensed Bold"/>
              </a:rPr>
              <a:t>De quoi se compose un prompt réussi ?</a:t>
            </a:r>
          </a:p>
          <a:p>
            <a:pPr>
              <a:lnSpc>
                <a:spcPct val="150000"/>
              </a:lnSpc>
            </a:pPr>
            <a:endParaRPr lang="fr-FR" sz="2800" b="1" dirty="0">
              <a:solidFill>
                <a:srgbClr val="6420FF"/>
              </a:solidFill>
              <a:latin typeface="Roboto Condensed Bold"/>
              <a:ea typeface="Roboto Condensed Bold"/>
            </a:endParaRPr>
          </a:p>
          <a:p>
            <a:pPr>
              <a:lnSpc>
                <a:spcPct val="150000"/>
              </a:lnSpc>
            </a:pPr>
            <a:r>
              <a:rPr lang="fr-FR" sz="2800" b="1" dirty="0">
                <a:solidFill>
                  <a:srgbClr val="6420FF"/>
                </a:solidFill>
                <a:latin typeface="Roboto Condensed Bold"/>
                <a:ea typeface="Roboto Condensed Bold"/>
              </a:rPr>
              <a:t>Pour être le plus complet possible, il est défini par :</a:t>
            </a:r>
          </a:p>
        </p:txBody>
      </p:sp>
      <p:pic>
        <p:nvPicPr>
          <p:cNvPr id="11" name="Image 10">
            <a:extLst>
              <a:ext uri="{FF2B5EF4-FFF2-40B4-BE49-F238E27FC236}">
                <a16:creationId xmlns:a16="http://schemas.microsoft.com/office/drawing/2014/main" id="{3C8440BA-0983-450B-BFDA-F9B5EC841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5001"/>
            <a:ext cx="6324600" cy="7866641"/>
          </a:xfrm>
          <a:prstGeom prst="rect">
            <a:avLst/>
          </a:prstGeom>
        </p:spPr>
      </p:pic>
      <p:sp>
        <p:nvSpPr>
          <p:cNvPr id="6" name="Rectangle 5">
            <a:extLst>
              <a:ext uri="{FF2B5EF4-FFF2-40B4-BE49-F238E27FC236}">
                <a16:creationId xmlns:a16="http://schemas.microsoft.com/office/drawing/2014/main" id="{81144BD7-54E0-41A6-BE56-A523AED88E4D}"/>
              </a:ext>
            </a:extLst>
          </p:cNvPr>
          <p:cNvSpPr/>
          <p:nvPr/>
        </p:nvSpPr>
        <p:spPr>
          <a:xfrm>
            <a:off x="838200" y="4813992"/>
            <a:ext cx="5638800" cy="5180905"/>
          </a:xfrm>
          <a:prstGeom prst="rect">
            <a:avLst/>
          </a:prstGeom>
        </p:spPr>
        <p:txBody>
          <a:bodyPr wrap="square">
            <a:spAutoFit/>
          </a:bodyPr>
          <a:lstStyle/>
          <a:p>
            <a:pPr>
              <a:lnSpc>
                <a:spcPct val="150000"/>
              </a:lnSpc>
            </a:pPr>
            <a:r>
              <a:rPr lang="fr-FR" sz="3200" b="1" dirty="0">
                <a:solidFill>
                  <a:srgbClr val="6420FF"/>
                </a:solidFill>
                <a:latin typeface="Roboto Condensed Bold"/>
                <a:ea typeface="Roboto Condensed Bold"/>
              </a:rPr>
              <a:t>-     Un rôle</a:t>
            </a:r>
          </a:p>
          <a:p>
            <a:pPr>
              <a:lnSpc>
                <a:spcPct val="150000"/>
              </a:lnSpc>
            </a:pPr>
            <a:r>
              <a:rPr lang="fr-FR" sz="3200" b="1" dirty="0">
                <a:solidFill>
                  <a:srgbClr val="6420FF"/>
                </a:solidFill>
                <a:latin typeface="Roboto Condensed Bold"/>
                <a:ea typeface="Roboto Condensed Bold"/>
              </a:rPr>
              <a:t> -    Une tâche</a:t>
            </a:r>
          </a:p>
          <a:p>
            <a:pPr>
              <a:lnSpc>
                <a:spcPct val="150000"/>
              </a:lnSpc>
            </a:pPr>
            <a:r>
              <a:rPr lang="fr-FR" sz="3200" b="1" dirty="0">
                <a:solidFill>
                  <a:srgbClr val="6420FF"/>
                </a:solidFill>
                <a:latin typeface="Roboto Condensed Bold"/>
                <a:ea typeface="Roboto Condensed Bold"/>
              </a:rPr>
              <a:t>  -   Un objectif </a:t>
            </a:r>
          </a:p>
          <a:p>
            <a:pPr>
              <a:lnSpc>
                <a:spcPct val="150000"/>
              </a:lnSpc>
            </a:pPr>
            <a:r>
              <a:rPr lang="fr-FR" sz="3200" b="1" dirty="0">
                <a:solidFill>
                  <a:srgbClr val="6420FF"/>
                </a:solidFill>
                <a:latin typeface="Roboto Condensed Bold"/>
                <a:ea typeface="Roboto Condensed Bold"/>
              </a:rPr>
              <a:t> -    Un contexte </a:t>
            </a:r>
          </a:p>
          <a:p>
            <a:pPr>
              <a:lnSpc>
                <a:spcPct val="150000"/>
              </a:lnSpc>
            </a:pPr>
            <a:r>
              <a:rPr lang="fr-FR" sz="3200" b="1" dirty="0">
                <a:solidFill>
                  <a:srgbClr val="6420FF"/>
                </a:solidFill>
                <a:latin typeface="Roboto Condensed Bold"/>
                <a:ea typeface="Roboto Condensed Bold"/>
              </a:rPr>
              <a:t>  -   Des étapes ou un exemple </a:t>
            </a:r>
          </a:p>
          <a:p>
            <a:pPr>
              <a:lnSpc>
                <a:spcPct val="150000"/>
              </a:lnSpc>
            </a:pPr>
            <a:r>
              <a:rPr lang="fr-FR" sz="3200" b="1" dirty="0">
                <a:solidFill>
                  <a:srgbClr val="6420FF"/>
                </a:solidFill>
                <a:latin typeface="Roboto Condensed Bold"/>
                <a:ea typeface="Roboto Condensed Bold"/>
              </a:rPr>
              <a:t> -    Une contrainte </a:t>
            </a:r>
          </a:p>
          <a:p>
            <a:pPr>
              <a:lnSpc>
                <a:spcPct val="150000"/>
              </a:lnSpc>
            </a:pPr>
            <a:r>
              <a:rPr lang="fr-FR" sz="3200" b="1" dirty="0">
                <a:solidFill>
                  <a:srgbClr val="6420FF"/>
                </a:solidFill>
                <a:latin typeface="Roboto Condensed Bold"/>
                <a:ea typeface="Roboto Condensed Bold"/>
              </a:rPr>
              <a:t> -    Un format/style</a:t>
            </a:r>
          </a:p>
        </p:txBody>
      </p:sp>
    </p:spTree>
    <p:extLst>
      <p:ext uri="{BB962C8B-B14F-4D97-AF65-F5344CB8AC3E}">
        <p14:creationId xmlns:p14="http://schemas.microsoft.com/office/powerpoint/2010/main" val="20246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CA8635-BBC8-4160-B5CE-109AE80CB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3" name="Rectangle 2">
            <a:extLst>
              <a:ext uri="{FF2B5EF4-FFF2-40B4-BE49-F238E27FC236}">
                <a16:creationId xmlns:a16="http://schemas.microsoft.com/office/drawing/2014/main" id="{42CDEEF8-FD41-4744-AF25-C1F45886B67E}"/>
              </a:ext>
            </a:extLst>
          </p:cNvPr>
          <p:cNvSpPr/>
          <p:nvPr/>
        </p:nvSpPr>
        <p:spPr>
          <a:xfrm>
            <a:off x="0" y="933301"/>
            <a:ext cx="18288000" cy="990015"/>
          </a:xfrm>
          <a:prstGeom prst="rect">
            <a:avLst/>
          </a:prstGeom>
        </p:spPr>
        <p:txBody>
          <a:bodyPr wrap="square">
            <a:spAutoFit/>
          </a:bodyPr>
          <a:lstStyle/>
          <a:p>
            <a:pPr algn="ctr">
              <a:lnSpc>
                <a:spcPts val="7040"/>
              </a:lnSpc>
            </a:pPr>
            <a:r>
              <a:rPr lang="en-US" sz="6000" b="1" dirty="0" err="1">
                <a:solidFill>
                  <a:srgbClr val="0C0C0C"/>
                </a:solidFill>
                <a:latin typeface="Roboto Condensed Bold"/>
                <a:ea typeface="Roboto Condensed Bold"/>
                <a:cs typeface="Roboto Condensed Bold"/>
                <a:sym typeface="Roboto Condensed Bold"/>
              </a:rPr>
              <a:t>Faut-il</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être</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im</a:t>
            </a:r>
            <a:r>
              <a:rPr lang="en-US" sz="6000" b="1" dirty="0">
                <a:solidFill>
                  <a:srgbClr val="0C0C0C"/>
                </a:solidFill>
                <a:latin typeface="Roboto Condensed Bold"/>
                <a:ea typeface="Roboto Condensed Bold"/>
                <a:cs typeface="Roboto Condensed Bold"/>
                <a:sym typeface="Roboto Condensed Bold"/>
              </a:rPr>
              <a:t>)</a:t>
            </a:r>
            <a:r>
              <a:rPr lang="en-US" sz="6000" b="1" dirty="0" err="1">
                <a:solidFill>
                  <a:srgbClr val="0C0C0C"/>
                </a:solidFill>
                <a:latin typeface="Roboto Condensed Bold"/>
                <a:ea typeface="Roboto Condensed Bold"/>
                <a:cs typeface="Roboto Condensed Bold"/>
                <a:sym typeface="Roboto Condensed Bold"/>
              </a:rPr>
              <a:t>poli</a:t>
            </a:r>
            <a:r>
              <a:rPr lang="en-US" sz="6000" b="1" dirty="0">
                <a:solidFill>
                  <a:srgbClr val="0C0C0C"/>
                </a:solidFill>
                <a:latin typeface="Roboto Condensed Bold"/>
                <a:ea typeface="Roboto Condensed Bold"/>
                <a:cs typeface="Roboto Condensed Bold"/>
                <a:sym typeface="Roboto Condensed Bold"/>
              </a:rPr>
              <a:t> avec </a:t>
            </a:r>
            <a:r>
              <a:rPr lang="en-US" sz="6000" b="1" dirty="0" err="1">
                <a:solidFill>
                  <a:srgbClr val="0C0C0C"/>
                </a:solidFill>
                <a:latin typeface="Roboto Condensed Bold"/>
                <a:ea typeface="Roboto Condensed Bold"/>
                <a:cs typeface="Roboto Condensed Bold"/>
                <a:sym typeface="Roboto Condensed Bold"/>
              </a:rPr>
              <a:t>l’IA</a:t>
            </a:r>
            <a:r>
              <a:rPr lang="en-US" sz="6000" b="1" dirty="0">
                <a:solidFill>
                  <a:srgbClr val="0C0C0C"/>
                </a:solidFill>
                <a:latin typeface="Roboto Condensed Bold"/>
                <a:ea typeface="Roboto Condensed Bold"/>
                <a:cs typeface="Roboto Condensed Bold"/>
                <a:sym typeface="Roboto Condensed Bold"/>
              </a:rPr>
              <a:t> ?</a:t>
            </a:r>
          </a:p>
        </p:txBody>
      </p:sp>
      <p:pic>
        <p:nvPicPr>
          <p:cNvPr id="6" name="Image 5">
            <a:extLst>
              <a:ext uri="{FF2B5EF4-FFF2-40B4-BE49-F238E27FC236}">
                <a16:creationId xmlns:a16="http://schemas.microsoft.com/office/drawing/2014/main" id="{5F7BE31B-2FEB-4B17-B2DA-8CFBBD5CF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00" y="2171700"/>
            <a:ext cx="5168999" cy="7753499"/>
          </a:xfrm>
          <a:prstGeom prst="rect">
            <a:avLst/>
          </a:prstGeom>
        </p:spPr>
      </p:pic>
    </p:spTree>
    <p:extLst>
      <p:ext uri="{BB962C8B-B14F-4D97-AF65-F5344CB8AC3E}">
        <p14:creationId xmlns:p14="http://schemas.microsoft.com/office/powerpoint/2010/main" val="1313678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comparia.beta.gouv.fr/arene/?cgu_acceptees"/>
          </p:cNvPr>
          <p:cNvSpPr/>
          <p:nvPr/>
        </p:nvSpPr>
        <p:spPr>
          <a:xfrm>
            <a:off x="2133083" y="2118124"/>
            <a:ext cx="14385705" cy="6887156"/>
          </a:xfrm>
          <a:custGeom>
            <a:avLst/>
            <a:gdLst/>
            <a:ahLst/>
            <a:cxnLst/>
            <a:rect l="l" t="t" r="r" b="b"/>
            <a:pathLst>
              <a:path w="14385705" h="6887156">
                <a:moveTo>
                  <a:pt x="0" y="0"/>
                </a:moveTo>
                <a:lnTo>
                  <a:pt x="14385705" y="0"/>
                </a:lnTo>
                <a:lnTo>
                  <a:pt x="14385705" y="6887157"/>
                </a:lnTo>
                <a:lnTo>
                  <a:pt x="0" y="6887157"/>
                </a:lnTo>
                <a:lnTo>
                  <a:pt x="0" y="0"/>
                </a:lnTo>
                <a:close/>
              </a:path>
            </a:pathLst>
          </a:custGeom>
          <a:blipFill>
            <a:blip r:embed="rId3"/>
            <a:stretch>
              <a:fillRect/>
            </a:stretch>
          </a:blipFill>
        </p:spPr>
      </p:sp>
      <p:sp>
        <p:nvSpPr>
          <p:cNvPr id="3" name="TextBox 3"/>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4" name="TextBox 4"/>
          <p:cNvSpPr txBox="1"/>
          <p:nvPr/>
        </p:nvSpPr>
        <p:spPr>
          <a:xfrm>
            <a:off x="-914400" y="662301"/>
            <a:ext cx="18069125" cy="1724831"/>
          </a:xfrm>
          <a:prstGeom prst="rect">
            <a:avLst/>
          </a:prstGeom>
        </p:spPr>
        <p:txBody>
          <a:bodyPr lIns="0" tIns="0" rIns="0" bIns="0" rtlCol="0" anchor="t">
            <a:spAutoFit/>
          </a:bodyPr>
          <a:lstStyle/>
          <a:p>
            <a:pPr algn="ctr">
              <a:lnSpc>
                <a:spcPts val="7040"/>
              </a:lnSpc>
            </a:pPr>
            <a:r>
              <a:rPr lang="en-US" sz="4800" b="1" dirty="0" err="1">
                <a:solidFill>
                  <a:srgbClr val="000000"/>
                </a:solidFill>
                <a:latin typeface="Roboto Condensed Bold"/>
                <a:ea typeface="Roboto Condensed Bold"/>
                <a:cs typeface="Roboto Condensed Bold"/>
                <a:sym typeface="Roboto Condensed Bold"/>
              </a:rPr>
              <a:t>Comparaison</a:t>
            </a:r>
            <a:r>
              <a:rPr lang="en-US" sz="4800" b="1" dirty="0">
                <a:solidFill>
                  <a:srgbClr val="000000"/>
                </a:solidFill>
                <a:latin typeface="Roboto Condensed Bold"/>
                <a:ea typeface="Roboto Condensed Bold"/>
                <a:cs typeface="Roboto Condensed Bold"/>
                <a:sym typeface="Roboto Condensed Bold"/>
              </a:rPr>
              <a:t> de 2 </a:t>
            </a:r>
            <a:r>
              <a:rPr lang="en-US" sz="4800" b="1" dirty="0" err="1">
                <a:solidFill>
                  <a:srgbClr val="000000"/>
                </a:solidFill>
                <a:latin typeface="Roboto Condensed Bold"/>
                <a:ea typeface="Roboto Condensed Bold"/>
                <a:cs typeface="Roboto Condensed Bold"/>
                <a:sym typeface="Roboto Condensed Bold"/>
              </a:rPr>
              <a:t>réponses</a:t>
            </a:r>
            <a:r>
              <a:rPr lang="en-US" sz="4800" b="1" dirty="0">
                <a:solidFill>
                  <a:srgbClr val="000000"/>
                </a:solidFill>
                <a:latin typeface="Roboto Condensed Bold"/>
                <a:ea typeface="Roboto Condensed Bold"/>
                <a:cs typeface="Roboto Condensed Bold"/>
                <a:sym typeface="Roboto Condensed Bold"/>
              </a:rPr>
              <a:t> </a:t>
            </a:r>
            <a:r>
              <a:rPr lang="en-US" sz="4800" b="1" dirty="0" err="1">
                <a:solidFill>
                  <a:srgbClr val="000000"/>
                </a:solidFill>
                <a:latin typeface="Roboto Condensed Bold"/>
                <a:ea typeface="Roboto Condensed Bold"/>
                <a:cs typeface="Roboto Condensed Bold"/>
                <a:sym typeface="Roboto Condensed Bold"/>
              </a:rPr>
              <a:t>d’IA</a:t>
            </a:r>
            <a:r>
              <a:rPr lang="en-US" sz="4800" b="1" dirty="0">
                <a:solidFill>
                  <a:srgbClr val="000000"/>
                </a:solidFill>
                <a:latin typeface="Roboto Condensed Bold"/>
                <a:ea typeface="Roboto Condensed Bold"/>
                <a:cs typeface="Roboto Condensed Bold"/>
                <a:sym typeface="Roboto Condensed Bold"/>
              </a:rPr>
              <a:t> anonyme</a:t>
            </a:r>
          </a:p>
          <a:p>
            <a:pPr algn="ctr">
              <a:lnSpc>
                <a:spcPts val="7040"/>
              </a:lnSpc>
            </a:pPr>
            <a:r>
              <a:rPr lang="en-US" sz="4800" b="1" dirty="0">
                <a:solidFill>
                  <a:srgbClr val="000000"/>
                </a:solidFill>
                <a:latin typeface="Roboto Condensed Bold"/>
                <a:ea typeface="Roboto Condensed Bold"/>
                <a:cs typeface="Roboto Condensed Bold"/>
                <a:sym typeface="Roboto Condensed Bold"/>
              </a:rPr>
              <a:t>sur le </a:t>
            </a:r>
            <a:r>
              <a:rPr lang="en-US" sz="4800" b="1" dirty="0" err="1">
                <a:solidFill>
                  <a:srgbClr val="000000"/>
                </a:solidFill>
                <a:latin typeface="Roboto Condensed Bold"/>
                <a:ea typeface="Roboto Condensed Bold"/>
                <a:cs typeface="Roboto Condensed Bold"/>
                <a:sym typeface="Roboto Condensed Bold"/>
              </a:rPr>
              <a:t>même</a:t>
            </a:r>
            <a:r>
              <a:rPr lang="en-US" sz="4800" b="1" dirty="0">
                <a:solidFill>
                  <a:srgbClr val="000000"/>
                </a:solidFill>
                <a:latin typeface="Roboto Condensed Bold"/>
                <a:ea typeface="Roboto Condensed Bold"/>
                <a:cs typeface="Roboto Condensed Bold"/>
                <a:sym typeface="Roboto Condensed Bold"/>
              </a:rPr>
              <a:t> prompt</a:t>
            </a:r>
          </a:p>
        </p:txBody>
      </p:sp>
      <p:sp>
        <p:nvSpPr>
          <p:cNvPr id="5" name="TextBox 5"/>
          <p:cNvSpPr txBox="1"/>
          <p:nvPr/>
        </p:nvSpPr>
        <p:spPr>
          <a:xfrm>
            <a:off x="3835747" y="9582659"/>
            <a:ext cx="10616505"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4" tooltip="https://www.comparia.beta.gouv.fr"/>
              </a:rPr>
              <a:t>Source Compar IA </a:t>
            </a:r>
            <a:r>
              <a:rPr lang="en-US" sz="2505">
                <a:solidFill>
                  <a:srgbClr val="0061FF"/>
                </a:solidFill>
                <a:latin typeface="Roboto"/>
                <a:ea typeface="Roboto"/>
                <a:cs typeface="Roboto"/>
                <a:sym typeface="Roboto"/>
              </a:rPr>
              <a:t>- Ministère de la Culture - Conseil National du Numérique</a:t>
            </a:r>
          </a:p>
        </p:txBody>
      </p:sp>
      <p:sp>
        <p:nvSpPr>
          <p:cNvPr id="6" name="Freeform 6"/>
          <p:cNvSpPr/>
          <p:nvPr/>
        </p:nvSpPr>
        <p:spPr>
          <a:xfrm>
            <a:off x="13686192" y="1028700"/>
            <a:ext cx="4190652" cy="970938"/>
          </a:xfrm>
          <a:custGeom>
            <a:avLst/>
            <a:gdLst/>
            <a:ahLst/>
            <a:cxnLst/>
            <a:rect l="l" t="t" r="r" b="b"/>
            <a:pathLst>
              <a:path w="4190652" h="970938">
                <a:moveTo>
                  <a:pt x="0" y="0"/>
                </a:moveTo>
                <a:lnTo>
                  <a:pt x="4190652" y="0"/>
                </a:lnTo>
                <a:lnTo>
                  <a:pt x="4190652" y="970938"/>
                </a:lnTo>
                <a:lnTo>
                  <a:pt x="0" y="970938"/>
                </a:lnTo>
                <a:lnTo>
                  <a:pt x="0" y="0"/>
                </a:lnTo>
                <a:close/>
              </a:path>
            </a:pathLst>
          </a:custGeom>
          <a:blipFill>
            <a:blip r:embed="rId5"/>
            <a:stretch>
              <a:fillRect l="-71540" t="-150542" r="-268653" b="-818161"/>
            </a:stretch>
          </a:blipFill>
        </p:spPr>
      </p:sp>
      <p:pic>
        <p:nvPicPr>
          <p:cNvPr id="7" name="Image 6">
            <a:extLst>
              <a:ext uri="{FF2B5EF4-FFF2-40B4-BE49-F238E27FC236}">
                <a16:creationId xmlns:a16="http://schemas.microsoft.com/office/drawing/2014/main" id="{4BCCE7A5-7D2C-4E6F-B663-5A1168CA9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4" name="TextBox 4"/>
          <p:cNvSpPr txBox="1"/>
          <p:nvPr/>
        </p:nvSpPr>
        <p:spPr>
          <a:xfrm>
            <a:off x="-914400" y="662301"/>
            <a:ext cx="18069125" cy="1724831"/>
          </a:xfrm>
          <a:prstGeom prst="rect">
            <a:avLst/>
          </a:prstGeom>
        </p:spPr>
        <p:txBody>
          <a:bodyPr lIns="0" tIns="0" rIns="0" bIns="0" rtlCol="0" anchor="t">
            <a:spAutoFit/>
          </a:bodyPr>
          <a:lstStyle/>
          <a:p>
            <a:pPr algn="ctr">
              <a:lnSpc>
                <a:spcPts val="7040"/>
              </a:lnSpc>
            </a:pPr>
            <a:r>
              <a:rPr lang="en-US" sz="4800" b="1" dirty="0">
                <a:solidFill>
                  <a:srgbClr val="000000"/>
                </a:solidFill>
                <a:latin typeface="Roboto Condensed Bold"/>
                <a:ea typeface="Roboto Condensed Bold"/>
                <a:cs typeface="Roboto Condensed Bold"/>
                <a:sym typeface="Roboto Condensed Bold"/>
              </a:rPr>
              <a:t>A </a:t>
            </a:r>
            <a:r>
              <a:rPr lang="en-US" sz="4800" b="1" dirty="0" err="1">
                <a:solidFill>
                  <a:srgbClr val="000000"/>
                </a:solidFill>
                <a:latin typeface="Roboto Condensed Bold"/>
                <a:ea typeface="Roboto Condensed Bold"/>
                <a:cs typeface="Roboto Condensed Bold"/>
                <a:sym typeface="Roboto Condensed Bold"/>
              </a:rPr>
              <a:t>vous</a:t>
            </a:r>
            <a:r>
              <a:rPr lang="en-US" sz="4800" b="1" dirty="0">
                <a:solidFill>
                  <a:srgbClr val="000000"/>
                </a:solidFill>
                <a:latin typeface="Roboto Condensed Bold"/>
                <a:ea typeface="Roboto Condensed Bold"/>
                <a:cs typeface="Roboto Condensed Bold"/>
                <a:sym typeface="Roboto Condensed Bold"/>
              </a:rPr>
              <a:t> de </a:t>
            </a:r>
            <a:r>
              <a:rPr lang="en-US" sz="4800" b="1" dirty="0" err="1">
                <a:solidFill>
                  <a:srgbClr val="000000"/>
                </a:solidFill>
                <a:latin typeface="Roboto Condensed Bold"/>
                <a:ea typeface="Roboto Condensed Bold"/>
                <a:cs typeface="Roboto Condensed Bold"/>
                <a:sym typeface="Roboto Condensed Bold"/>
              </a:rPr>
              <a:t>jouer</a:t>
            </a:r>
            <a:r>
              <a:rPr lang="en-US" sz="4800" b="1" dirty="0">
                <a:solidFill>
                  <a:srgbClr val="000000"/>
                </a:solidFill>
                <a:latin typeface="Roboto Condensed Bold"/>
                <a:ea typeface="Roboto Condensed Bold"/>
                <a:cs typeface="Roboto Condensed Bold"/>
                <a:sym typeface="Roboto Condensed Bold"/>
              </a:rPr>
              <a:t> !</a:t>
            </a:r>
          </a:p>
          <a:p>
            <a:pPr algn="ctr">
              <a:lnSpc>
                <a:spcPts val="7040"/>
              </a:lnSpc>
            </a:pPr>
            <a:r>
              <a:rPr lang="en-US" sz="4800" b="1" dirty="0" err="1">
                <a:solidFill>
                  <a:srgbClr val="000000"/>
                </a:solidFill>
                <a:latin typeface="Roboto Condensed Bold"/>
                <a:ea typeface="Roboto Condensed Bold"/>
                <a:cs typeface="Roboto Condensed Bold"/>
                <a:sym typeface="Roboto Condensed Bold"/>
              </a:rPr>
              <a:t>Utilisation</a:t>
            </a:r>
            <a:r>
              <a:rPr lang="en-US" sz="4800" b="1" dirty="0">
                <a:solidFill>
                  <a:srgbClr val="000000"/>
                </a:solidFill>
                <a:latin typeface="Roboto Condensed Bold"/>
                <a:ea typeface="Roboto Condensed Bold"/>
                <a:cs typeface="Roboto Condensed Bold"/>
                <a:sym typeface="Roboto Condensed Bold"/>
              </a:rPr>
              <a:t> de </a:t>
            </a:r>
            <a:r>
              <a:rPr lang="en-US" sz="4800" b="1" dirty="0" err="1">
                <a:solidFill>
                  <a:srgbClr val="000000"/>
                </a:solidFill>
                <a:latin typeface="Roboto Condensed Bold"/>
                <a:ea typeface="Roboto Condensed Bold"/>
                <a:cs typeface="Roboto Condensed Bold"/>
                <a:sym typeface="Roboto Condensed Bold"/>
              </a:rPr>
              <a:t>ComparIA</a:t>
            </a:r>
            <a:endParaRPr lang="en-US" sz="4800" b="1" dirty="0">
              <a:solidFill>
                <a:srgbClr val="000000"/>
              </a:solidFill>
              <a:latin typeface="Roboto Condensed Bold"/>
              <a:ea typeface="Roboto Condensed Bold"/>
              <a:cs typeface="Roboto Condensed Bold"/>
              <a:sym typeface="Roboto Condensed Bold"/>
            </a:endParaRPr>
          </a:p>
        </p:txBody>
      </p:sp>
      <p:sp>
        <p:nvSpPr>
          <p:cNvPr id="6" name="Freeform 6"/>
          <p:cNvSpPr/>
          <p:nvPr/>
        </p:nvSpPr>
        <p:spPr>
          <a:xfrm>
            <a:off x="13686192" y="1028700"/>
            <a:ext cx="4190652" cy="970938"/>
          </a:xfrm>
          <a:custGeom>
            <a:avLst/>
            <a:gdLst/>
            <a:ahLst/>
            <a:cxnLst/>
            <a:rect l="l" t="t" r="r" b="b"/>
            <a:pathLst>
              <a:path w="4190652" h="970938">
                <a:moveTo>
                  <a:pt x="0" y="0"/>
                </a:moveTo>
                <a:lnTo>
                  <a:pt x="4190652" y="0"/>
                </a:lnTo>
                <a:lnTo>
                  <a:pt x="4190652" y="970938"/>
                </a:lnTo>
                <a:lnTo>
                  <a:pt x="0" y="970938"/>
                </a:lnTo>
                <a:lnTo>
                  <a:pt x="0" y="0"/>
                </a:lnTo>
                <a:close/>
              </a:path>
            </a:pathLst>
          </a:custGeom>
          <a:blipFill>
            <a:blip r:embed="rId2"/>
            <a:stretch>
              <a:fillRect l="-71540" t="-150542" r="-268653" b="-818161"/>
            </a:stretch>
          </a:blipFill>
        </p:spPr>
      </p:sp>
      <p:pic>
        <p:nvPicPr>
          <p:cNvPr id="7" name="Image 6">
            <a:extLst>
              <a:ext uri="{FF2B5EF4-FFF2-40B4-BE49-F238E27FC236}">
                <a16:creationId xmlns:a16="http://schemas.microsoft.com/office/drawing/2014/main" id="{4BCCE7A5-7D2C-4E6F-B663-5A1168CA9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8" name="Rectangle 7">
            <a:extLst>
              <a:ext uri="{FF2B5EF4-FFF2-40B4-BE49-F238E27FC236}">
                <a16:creationId xmlns:a16="http://schemas.microsoft.com/office/drawing/2014/main" id="{49B0A584-1EE1-40A3-8C3E-0F208BED21E5}"/>
              </a:ext>
            </a:extLst>
          </p:cNvPr>
          <p:cNvSpPr/>
          <p:nvPr/>
        </p:nvSpPr>
        <p:spPr>
          <a:xfrm>
            <a:off x="3124199" y="3695700"/>
            <a:ext cx="12039600" cy="4324582"/>
          </a:xfrm>
          <a:prstGeom prst="rect">
            <a:avLst/>
          </a:prstGeom>
        </p:spPr>
        <p:txBody>
          <a:bodyPr wrap="square">
            <a:spAutoFit/>
          </a:bodyPr>
          <a:lstStyle/>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Pour pratiquer l’IA et vous familiariser avec, vous allez pouvoir faire appel à elle pour 5 situations distinctes : </a:t>
            </a:r>
            <a:endParaRPr lang="fr-FR" sz="3600" dirty="0">
              <a:latin typeface="Zurich BT"/>
              <a:ea typeface="Times New Roman" panose="02020603050405020304" pitchFamily="18" charset="0"/>
              <a:cs typeface="Arial" panose="020B0604020202020204" pitchFamily="34" charset="0"/>
            </a:endParaRP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 </a:t>
            </a:r>
            <a:endParaRPr lang="fr-FR" sz="3600" dirty="0">
              <a:latin typeface="Zurich BT"/>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fr-FR" sz="2800" dirty="0">
                <a:latin typeface="Calibri" panose="020F0502020204030204" pitchFamily="34" charset="0"/>
                <a:ea typeface="Times New Roman" panose="02020603050405020304" pitchFamily="18" charset="0"/>
                <a:cs typeface="Times New Roman" panose="02020603050405020304" pitchFamily="18" charset="0"/>
              </a:rPr>
              <a:t>Questionnez-vous sur les tâches que vous accomplissez au quotidien dans votre emploi et explorez d’éventuelles pistes où l’IA pourrait venir en renfort ou optimiser votre temps de travail. Rédigez un prompt et discutez avec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ComparIA</a:t>
            </a:r>
            <a:r>
              <a:rPr lang="fr-FR" sz="2800" dirty="0">
                <a:latin typeface="Calibri" panose="020F0502020204030204" pitchFamily="34" charset="0"/>
                <a:ea typeface="Times New Roman" panose="02020603050405020304" pitchFamily="18" charset="0"/>
                <a:cs typeface="Times New Roman" panose="02020603050405020304" pitchFamily="18" charset="0"/>
              </a:rPr>
              <a:t>.</a:t>
            </a:r>
            <a:endParaRPr lang="fr-FR" sz="3600" dirty="0">
              <a:latin typeface="Tahoma" panose="020B0604030504040204" pitchFamily="34" charset="0"/>
              <a:ea typeface="Times New Roman" panose="02020603050405020304" pitchFamily="18" charset="0"/>
              <a:cs typeface="Times New Roman" panose="02020603050405020304" pitchFamily="18" charset="0"/>
            </a:endParaRPr>
          </a:p>
          <a:p>
            <a:pPr marL="457200" algn="just">
              <a:lnSpc>
                <a:spcPct val="115000"/>
              </a:lnSpc>
              <a:spcAft>
                <a:spcPts val="0"/>
              </a:spcAft>
            </a:pPr>
            <a:r>
              <a:rPr lang="fr-FR" sz="2800" dirty="0">
                <a:latin typeface="Calibri" panose="020F0502020204030204" pitchFamily="34" charset="0"/>
                <a:ea typeface="Times New Roman" panose="02020603050405020304" pitchFamily="18" charset="0"/>
                <a:cs typeface="Times New Roman" panose="02020603050405020304" pitchFamily="18" charset="0"/>
              </a:rPr>
              <a:t> </a:t>
            </a:r>
            <a:endParaRPr lang="fr-FR" sz="3600" dirty="0">
              <a:latin typeface="Tahoma" panose="020B0604030504040204" pitchFamily="34" charset="0"/>
              <a:ea typeface="Times New Roman" panose="02020603050405020304" pitchFamily="18" charset="0"/>
              <a:cs typeface="Times New Roman" panose="02020603050405020304" pitchFamily="18" charset="0"/>
            </a:endParaRPr>
          </a:p>
          <a:p>
            <a:pPr lvl="0" algn="just">
              <a:lnSpc>
                <a:spcPct val="115000"/>
              </a:lnSpc>
              <a:spcAft>
                <a:spcPts val="0"/>
              </a:spcAft>
            </a:pPr>
            <a:r>
              <a:rPr lang="fr-FR" sz="2800" dirty="0">
                <a:latin typeface="Calibri" panose="020F0502020204030204" pitchFamily="34" charset="0"/>
                <a:ea typeface="Times New Roman" panose="02020603050405020304" pitchFamily="18" charset="0"/>
                <a:cs typeface="Times New Roman" panose="02020603050405020304" pitchFamily="18" charset="0"/>
              </a:rPr>
              <a:t>2. Vous rencontrez un problème avec un collègue qui s’approprie constamment vos idées. Vous demandez conseil à </a:t>
            </a:r>
            <a:r>
              <a:rPr lang="fr-FR" sz="2800" dirty="0" err="1">
                <a:latin typeface="Calibri" panose="020F0502020204030204" pitchFamily="34" charset="0"/>
                <a:ea typeface="Times New Roman" panose="02020603050405020304" pitchFamily="18" charset="0"/>
                <a:cs typeface="Times New Roman" panose="02020603050405020304" pitchFamily="18" charset="0"/>
              </a:rPr>
              <a:t>ComparIA</a:t>
            </a:r>
            <a:r>
              <a:rPr lang="fr-FR" sz="2800" dirty="0">
                <a:latin typeface="Calibri" panose="020F0502020204030204" pitchFamily="34" charset="0"/>
                <a:ea typeface="Times New Roman" panose="02020603050405020304" pitchFamily="18" charset="0"/>
                <a:cs typeface="Times New Roman" panose="02020603050405020304" pitchFamily="18" charset="0"/>
              </a:rPr>
              <a:t>.</a:t>
            </a:r>
            <a:endParaRPr lang="fr-FR" sz="3600" dirty="0">
              <a:effectLst/>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14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4" name="TextBox 4"/>
          <p:cNvSpPr txBox="1"/>
          <p:nvPr/>
        </p:nvSpPr>
        <p:spPr>
          <a:xfrm>
            <a:off x="-914400" y="662301"/>
            <a:ext cx="18069125" cy="1724831"/>
          </a:xfrm>
          <a:prstGeom prst="rect">
            <a:avLst/>
          </a:prstGeom>
        </p:spPr>
        <p:txBody>
          <a:bodyPr lIns="0" tIns="0" rIns="0" bIns="0" rtlCol="0" anchor="t">
            <a:spAutoFit/>
          </a:bodyPr>
          <a:lstStyle/>
          <a:p>
            <a:pPr algn="ctr">
              <a:lnSpc>
                <a:spcPts val="7040"/>
              </a:lnSpc>
            </a:pPr>
            <a:r>
              <a:rPr lang="en-US" sz="4800" b="1" dirty="0">
                <a:solidFill>
                  <a:srgbClr val="000000"/>
                </a:solidFill>
                <a:latin typeface="Roboto Condensed Bold"/>
                <a:ea typeface="Roboto Condensed Bold"/>
                <a:cs typeface="Roboto Condensed Bold"/>
                <a:sym typeface="Roboto Condensed Bold"/>
              </a:rPr>
              <a:t>A </a:t>
            </a:r>
            <a:r>
              <a:rPr lang="en-US" sz="4800" b="1" dirty="0" err="1">
                <a:solidFill>
                  <a:srgbClr val="000000"/>
                </a:solidFill>
                <a:latin typeface="Roboto Condensed Bold"/>
                <a:ea typeface="Roboto Condensed Bold"/>
                <a:cs typeface="Roboto Condensed Bold"/>
                <a:sym typeface="Roboto Condensed Bold"/>
              </a:rPr>
              <a:t>vous</a:t>
            </a:r>
            <a:r>
              <a:rPr lang="en-US" sz="4800" b="1" dirty="0">
                <a:solidFill>
                  <a:srgbClr val="000000"/>
                </a:solidFill>
                <a:latin typeface="Roboto Condensed Bold"/>
                <a:ea typeface="Roboto Condensed Bold"/>
                <a:cs typeface="Roboto Condensed Bold"/>
                <a:sym typeface="Roboto Condensed Bold"/>
              </a:rPr>
              <a:t> de </a:t>
            </a:r>
            <a:r>
              <a:rPr lang="en-US" sz="4800" b="1" dirty="0" err="1">
                <a:solidFill>
                  <a:srgbClr val="000000"/>
                </a:solidFill>
                <a:latin typeface="Roboto Condensed Bold"/>
                <a:ea typeface="Roboto Condensed Bold"/>
                <a:cs typeface="Roboto Condensed Bold"/>
                <a:sym typeface="Roboto Condensed Bold"/>
              </a:rPr>
              <a:t>jouer</a:t>
            </a:r>
            <a:r>
              <a:rPr lang="en-US" sz="4800" b="1" dirty="0">
                <a:solidFill>
                  <a:srgbClr val="000000"/>
                </a:solidFill>
                <a:latin typeface="Roboto Condensed Bold"/>
                <a:ea typeface="Roboto Condensed Bold"/>
                <a:cs typeface="Roboto Condensed Bold"/>
                <a:sym typeface="Roboto Condensed Bold"/>
              </a:rPr>
              <a:t> !</a:t>
            </a:r>
          </a:p>
          <a:p>
            <a:pPr algn="ctr">
              <a:lnSpc>
                <a:spcPts val="7040"/>
              </a:lnSpc>
            </a:pPr>
            <a:r>
              <a:rPr lang="en-US" sz="4800" b="1" dirty="0" err="1">
                <a:solidFill>
                  <a:srgbClr val="000000"/>
                </a:solidFill>
                <a:latin typeface="Roboto Condensed Bold"/>
                <a:ea typeface="Roboto Condensed Bold"/>
                <a:cs typeface="Roboto Condensed Bold"/>
                <a:sym typeface="Roboto Condensed Bold"/>
              </a:rPr>
              <a:t>Partie</a:t>
            </a:r>
            <a:r>
              <a:rPr lang="en-US" sz="4800" b="1" dirty="0">
                <a:solidFill>
                  <a:srgbClr val="000000"/>
                </a:solidFill>
                <a:latin typeface="Roboto Condensed Bold"/>
                <a:ea typeface="Roboto Condensed Bold"/>
                <a:cs typeface="Roboto Condensed Bold"/>
                <a:sym typeface="Roboto Condensed Bold"/>
              </a:rPr>
              <a:t> 2</a:t>
            </a:r>
          </a:p>
        </p:txBody>
      </p:sp>
      <p:sp>
        <p:nvSpPr>
          <p:cNvPr id="6" name="Freeform 6"/>
          <p:cNvSpPr/>
          <p:nvPr/>
        </p:nvSpPr>
        <p:spPr>
          <a:xfrm>
            <a:off x="13686192" y="1028700"/>
            <a:ext cx="4190652" cy="970938"/>
          </a:xfrm>
          <a:custGeom>
            <a:avLst/>
            <a:gdLst/>
            <a:ahLst/>
            <a:cxnLst/>
            <a:rect l="l" t="t" r="r" b="b"/>
            <a:pathLst>
              <a:path w="4190652" h="970938">
                <a:moveTo>
                  <a:pt x="0" y="0"/>
                </a:moveTo>
                <a:lnTo>
                  <a:pt x="4190652" y="0"/>
                </a:lnTo>
                <a:lnTo>
                  <a:pt x="4190652" y="970938"/>
                </a:lnTo>
                <a:lnTo>
                  <a:pt x="0" y="970938"/>
                </a:lnTo>
                <a:lnTo>
                  <a:pt x="0" y="0"/>
                </a:lnTo>
                <a:close/>
              </a:path>
            </a:pathLst>
          </a:custGeom>
          <a:blipFill>
            <a:blip r:embed="rId2"/>
            <a:stretch>
              <a:fillRect l="-71540" t="-150542" r="-268653" b="-818161"/>
            </a:stretch>
          </a:blipFill>
        </p:spPr>
      </p:sp>
      <p:pic>
        <p:nvPicPr>
          <p:cNvPr id="7" name="Image 6">
            <a:extLst>
              <a:ext uri="{FF2B5EF4-FFF2-40B4-BE49-F238E27FC236}">
                <a16:creationId xmlns:a16="http://schemas.microsoft.com/office/drawing/2014/main" id="{4BCCE7A5-7D2C-4E6F-B663-5A1168CA9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8" name="Rectangle 7">
            <a:extLst>
              <a:ext uri="{FF2B5EF4-FFF2-40B4-BE49-F238E27FC236}">
                <a16:creationId xmlns:a16="http://schemas.microsoft.com/office/drawing/2014/main" id="{49B0A584-1EE1-40A3-8C3E-0F208BED21E5}"/>
              </a:ext>
            </a:extLst>
          </p:cNvPr>
          <p:cNvSpPr/>
          <p:nvPr/>
        </p:nvSpPr>
        <p:spPr>
          <a:xfrm>
            <a:off x="1371600" y="3031638"/>
            <a:ext cx="12039600" cy="5262979"/>
          </a:xfrm>
          <a:prstGeom prst="rect">
            <a:avLst/>
          </a:prstGeom>
        </p:spPr>
        <p:txBody>
          <a:bodyPr wrap="square">
            <a:spAutoFit/>
          </a:bodyPr>
          <a:lstStyle/>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3.	Vous êtes journaliste et vous procédez à l’interview d’une IA. Posez le cadre grâce à un prompt efficace et posez vos questions ! </a:t>
            </a: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Astuce : vous pouvez utiliser la suggestion de prompts issus de la consultation citoyenne sur l’IA pour pallier un manque d’inspiration !</a:t>
            </a: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 </a:t>
            </a: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4.	Votre groupe décide de partir en voyage ! Définissez votre destination et comptez sur l’IA pour vous assister et tout organiser en quelques minutes (ou pas). </a:t>
            </a: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 </a:t>
            </a:r>
          </a:p>
          <a:p>
            <a:pPr algn="just">
              <a:spcAft>
                <a:spcPts val="0"/>
              </a:spcAft>
            </a:pPr>
            <a:r>
              <a:rPr lang="fr-FR" sz="2800" dirty="0">
                <a:latin typeface="Calibri" panose="020F0502020204030204" pitchFamily="34" charset="0"/>
                <a:ea typeface="Times New Roman" panose="02020603050405020304" pitchFamily="18" charset="0"/>
                <a:cs typeface="Arial" panose="020B0604020202020204" pitchFamily="34" charset="0"/>
              </a:rPr>
              <a:t>5.	Vous utiliserez </a:t>
            </a:r>
            <a:r>
              <a:rPr lang="fr-FR" sz="2800" dirty="0" err="1">
                <a:latin typeface="Calibri" panose="020F0502020204030204" pitchFamily="34" charset="0"/>
                <a:ea typeface="Times New Roman" panose="02020603050405020304" pitchFamily="18" charset="0"/>
                <a:cs typeface="Arial" panose="020B0604020202020204" pitchFamily="34" charset="0"/>
              </a:rPr>
              <a:t>ChatGPT</a:t>
            </a:r>
            <a:r>
              <a:rPr lang="fr-FR" sz="2800" dirty="0">
                <a:latin typeface="Calibri" panose="020F0502020204030204" pitchFamily="34" charset="0"/>
                <a:ea typeface="Times New Roman" panose="02020603050405020304" pitchFamily="18" charset="0"/>
                <a:cs typeface="Arial" panose="020B0604020202020204" pitchFamily="34" charset="0"/>
              </a:rPr>
              <a:t> pour réaliser votre première de couverture en format « Tintin ». Tentez de réaliser le meilleur prompt possible pour que votre demande soit comprise et que vous puissiez obtenir le précieux sésame !</a:t>
            </a:r>
          </a:p>
        </p:txBody>
      </p:sp>
      <p:pic>
        <p:nvPicPr>
          <p:cNvPr id="13" name="Image 12">
            <a:extLst>
              <a:ext uri="{FF2B5EF4-FFF2-40B4-BE49-F238E27FC236}">
                <a16:creationId xmlns:a16="http://schemas.microsoft.com/office/drawing/2014/main" id="{84747A91-79D1-440D-BA9E-3CA89FA0C1D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249400" y="3099859"/>
            <a:ext cx="3463925" cy="5195888"/>
          </a:xfrm>
          <a:prstGeom prst="rect">
            <a:avLst/>
          </a:prstGeom>
        </p:spPr>
      </p:pic>
    </p:spTree>
    <p:extLst>
      <p:ext uri="{BB962C8B-B14F-4D97-AF65-F5344CB8AC3E}">
        <p14:creationId xmlns:p14="http://schemas.microsoft.com/office/powerpoint/2010/main" val="347316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3455" y="947338"/>
            <a:ext cx="18288000" cy="1247136"/>
          </a:xfrm>
          <a:prstGeom prst="rect">
            <a:avLst/>
          </a:prstGeom>
        </p:spPr>
        <p:txBody>
          <a:bodyPr lIns="0" tIns="0" rIns="0" bIns="0" rtlCol="0" anchor="t">
            <a:spAutoFit/>
          </a:bodyPr>
          <a:lstStyle/>
          <a:p>
            <a:pPr algn="ctr">
              <a:lnSpc>
                <a:spcPts val="6380"/>
              </a:lnSpc>
            </a:pPr>
            <a:r>
              <a:rPr lang="en-US" sz="4000" b="1" dirty="0" err="1">
                <a:solidFill>
                  <a:srgbClr val="000000"/>
                </a:solidFill>
                <a:latin typeface="Roboto Condensed Bold"/>
                <a:ea typeface="Roboto Condensed Bold"/>
                <a:cs typeface="Roboto Condensed Bold"/>
                <a:sym typeface="Roboto Condensed Bold"/>
              </a:rPr>
              <a:t>Génération</a:t>
            </a:r>
            <a:r>
              <a:rPr lang="en-US" sz="4000" b="1" dirty="0">
                <a:solidFill>
                  <a:srgbClr val="000000"/>
                </a:solidFill>
                <a:latin typeface="Roboto Condensed Bold"/>
                <a:ea typeface="Roboto Condensed Bold"/>
                <a:cs typeface="Roboto Condensed Bold"/>
                <a:sym typeface="Roboto Condensed Bold"/>
              </a:rPr>
              <a:t> </a:t>
            </a:r>
            <a:r>
              <a:rPr lang="en-US" sz="4000" b="1" dirty="0" err="1">
                <a:solidFill>
                  <a:srgbClr val="000000"/>
                </a:solidFill>
                <a:latin typeface="Roboto Condensed Bold"/>
                <a:ea typeface="Roboto Condensed Bold"/>
                <a:cs typeface="Roboto Condensed Bold"/>
                <a:sym typeface="Roboto Condensed Bold"/>
              </a:rPr>
              <a:t>d’images</a:t>
            </a:r>
            <a:r>
              <a:rPr lang="en-US" sz="4000" b="1" dirty="0">
                <a:solidFill>
                  <a:srgbClr val="000000"/>
                </a:solidFill>
                <a:latin typeface="Roboto Condensed Bold"/>
                <a:ea typeface="Roboto Condensed Bold"/>
                <a:cs typeface="Roboto Condensed Bold"/>
                <a:sym typeface="Roboto Condensed Bold"/>
              </a:rPr>
              <a:t> : </a:t>
            </a:r>
            <a:r>
              <a:rPr lang="en-US" sz="4000" b="1" dirty="0">
                <a:solidFill>
                  <a:srgbClr val="0061FF"/>
                </a:solidFill>
                <a:latin typeface="Roboto Condensed Bold"/>
                <a:ea typeface="Roboto Condensed Bold"/>
                <a:cs typeface="Roboto Condensed Bold"/>
                <a:sym typeface="Roboto Condensed Bold"/>
              </a:rPr>
              <a:t>Canva (DREAM LAB)</a:t>
            </a:r>
          </a:p>
          <a:p>
            <a:pPr algn="ctr">
              <a:lnSpc>
                <a:spcPts val="3079"/>
              </a:lnSpc>
            </a:pPr>
            <a:endParaRPr lang="en-US" sz="4000" b="1" dirty="0">
              <a:solidFill>
                <a:srgbClr val="000000"/>
              </a:solidFill>
              <a:latin typeface="Roboto Condensed Bold"/>
              <a:ea typeface="Roboto Condensed Bold"/>
              <a:cs typeface="Roboto Condensed Bold"/>
              <a:sym typeface="Roboto Condensed Bold"/>
            </a:endParaRPr>
          </a:p>
        </p:txBody>
      </p:sp>
      <p:pic>
        <p:nvPicPr>
          <p:cNvPr id="3" name="Picture 3"/>
          <p:cNvPicPr>
            <a:picLocks noChangeAspect="1"/>
          </p:cNvPicPr>
          <p:nvPr/>
        </p:nvPicPr>
        <p:blipFill>
          <a:blip r:embed="rId2"/>
          <a:srcRect/>
          <a:stretch>
            <a:fillRect/>
          </a:stretch>
        </p:blipFill>
        <p:spPr>
          <a:xfrm>
            <a:off x="6080079" y="2750321"/>
            <a:ext cx="1001009" cy="665671"/>
          </a:xfrm>
          <a:prstGeom prst="rect">
            <a:avLst/>
          </a:prstGeom>
        </p:spPr>
      </p:pic>
      <p:sp>
        <p:nvSpPr>
          <p:cNvPr id="4" name="Freeform 4"/>
          <p:cNvSpPr/>
          <p:nvPr/>
        </p:nvSpPr>
        <p:spPr>
          <a:xfrm>
            <a:off x="13592470" y="5932816"/>
            <a:ext cx="4531816" cy="733429"/>
          </a:xfrm>
          <a:custGeom>
            <a:avLst/>
            <a:gdLst/>
            <a:ahLst/>
            <a:cxnLst/>
            <a:rect l="l" t="t" r="r" b="b"/>
            <a:pathLst>
              <a:path w="4531816" h="733429">
                <a:moveTo>
                  <a:pt x="0" y="0"/>
                </a:moveTo>
                <a:lnTo>
                  <a:pt x="4531817" y="0"/>
                </a:lnTo>
                <a:lnTo>
                  <a:pt x="4531817" y="733429"/>
                </a:lnTo>
                <a:lnTo>
                  <a:pt x="0" y="733429"/>
                </a:lnTo>
                <a:lnTo>
                  <a:pt x="0" y="0"/>
                </a:lnTo>
                <a:close/>
              </a:path>
            </a:pathLst>
          </a:custGeom>
          <a:blipFill>
            <a:blip r:embed="rId3"/>
            <a:stretch>
              <a:fillRect/>
            </a:stretch>
          </a:blipFill>
        </p:spPr>
      </p:sp>
      <p:sp>
        <p:nvSpPr>
          <p:cNvPr id="5" name="Freeform 5"/>
          <p:cNvSpPr/>
          <p:nvPr/>
        </p:nvSpPr>
        <p:spPr>
          <a:xfrm>
            <a:off x="15433666" y="5415595"/>
            <a:ext cx="849425" cy="849425"/>
          </a:xfrm>
          <a:custGeom>
            <a:avLst/>
            <a:gdLst/>
            <a:ahLst/>
            <a:cxnLst/>
            <a:rect l="l" t="t" r="r" b="b"/>
            <a:pathLst>
              <a:path w="849425" h="849425">
                <a:moveTo>
                  <a:pt x="0" y="0"/>
                </a:moveTo>
                <a:lnTo>
                  <a:pt x="849425" y="0"/>
                </a:lnTo>
                <a:lnTo>
                  <a:pt x="849425" y="849425"/>
                </a:lnTo>
                <a:lnTo>
                  <a:pt x="0" y="849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6" name="Picture 6"/>
          <p:cNvPicPr>
            <a:picLocks noChangeAspect="1"/>
          </p:cNvPicPr>
          <p:nvPr/>
        </p:nvPicPr>
        <p:blipFill>
          <a:blip r:embed="rId6"/>
          <a:srcRect/>
          <a:stretch>
            <a:fillRect/>
          </a:stretch>
        </p:blipFill>
        <p:spPr>
          <a:xfrm rot="-7788683">
            <a:off x="14935125" y="2831680"/>
            <a:ext cx="3983020" cy="3425397"/>
          </a:xfrm>
          <a:prstGeom prst="rect">
            <a:avLst/>
          </a:prstGeom>
        </p:spPr>
      </p:pic>
      <p:sp>
        <p:nvSpPr>
          <p:cNvPr id="7" name="Freeform 7"/>
          <p:cNvSpPr/>
          <p:nvPr/>
        </p:nvSpPr>
        <p:spPr>
          <a:xfrm>
            <a:off x="257303" y="3616287"/>
            <a:ext cx="12646561" cy="5928075"/>
          </a:xfrm>
          <a:custGeom>
            <a:avLst/>
            <a:gdLst/>
            <a:ahLst/>
            <a:cxnLst/>
            <a:rect l="l" t="t" r="r" b="b"/>
            <a:pathLst>
              <a:path w="12646561" h="5928075">
                <a:moveTo>
                  <a:pt x="0" y="0"/>
                </a:moveTo>
                <a:lnTo>
                  <a:pt x="12646561" y="0"/>
                </a:lnTo>
                <a:lnTo>
                  <a:pt x="12646561" y="5928076"/>
                </a:lnTo>
                <a:lnTo>
                  <a:pt x="0" y="5928076"/>
                </a:lnTo>
                <a:lnTo>
                  <a:pt x="0" y="0"/>
                </a:lnTo>
                <a:close/>
              </a:path>
            </a:pathLst>
          </a:custGeom>
          <a:blipFill>
            <a:blip r:embed="rId7"/>
            <a:stretch>
              <a:fillRect/>
            </a:stretch>
          </a:blipFill>
        </p:spPr>
      </p:sp>
      <p:sp>
        <p:nvSpPr>
          <p:cNvPr id="8" name="TextBox 8"/>
          <p:cNvSpPr txBox="1"/>
          <p:nvPr/>
        </p:nvSpPr>
        <p:spPr>
          <a:xfrm>
            <a:off x="7212473" y="2811400"/>
            <a:ext cx="4958358" cy="500380"/>
          </a:xfrm>
          <a:prstGeom prst="rect">
            <a:avLst/>
          </a:prstGeom>
        </p:spPr>
        <p:txBody>
          <a:bodyPr lIns="0" tIns="0" rIns="0" bIns="0" rtlCol="0" anchor="t">
            <a:spAutoFit/>
          </a:bodyPr>
          <a:lstStyle/>
          <a:p>
            <a:pPr algn="l">
              <a:lnSpc>
                <a:spcPts val="3919"/>
              </a:lnSpc>
            </a:pPr>
            <a:r>
              <a:rPr lang="en-US" sz="2799" b="1" u="sng">
                <a:solidFill>
                  <a:srgbClr val="0061FF"/>
                </a:solidFill>
                <a:latin typeface="Roboto Condensed Bold"/>
                <a:ea typeface="Roboto Condensed Bold"/>
                <a:cs typeface="Roboto Condensed Bold"/>
                <a:sym typeface="Roboto Condensed Bold"/>
                <a:hlinkClick r:id="rId8" tooltip="https://www.canva.com/dream-lab"/>
              </a:rPr>
              <a:t>https://www.canva.com/dream-lab</a:t>
            </a:r>
          </a:p>
        </p:txBody>
      </p:sp>
      <p:pic>
        <p:nvPicPr>
          <p:cNvPr id="9" name="Image 8">
            <a:extLst>
              <a:ext uri="{FF2B5EF4-FFF2-40B4-BE49-F238E27FC236}">
                <a16:creationId xmlns:a16="http://schemas.microsoft.com/office/drawing/2014/main" id="{0C073372-8B89-4038-8467-58651AF413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153992">
            <a:off x="-70492" y="1924757"/>
            <a:ext cx="2732980" cy="2022405"/>
          </a:xfrm>
          <a:custGeom>
            <a:avLst/>
            <a:gdLst/>
            <a:ahLst/>
            <a:cxnLst/>
            <a:rect l="l" t="t" r="r" b="b"/>
            <a:pathLst>
              <a:path w="2732980" h="2022405">
                <a:moveTo>
                  <a:pt x="0" y="0"/>
                </a:moveTo>
                <a:lnTo>
                  <a:pt x="2732980" y="0"/>
                </a:lnTo>
                <a:lnTo>
                  <a:pt x="2732980" y="2022405"/>
                </a:lnTo>
                <a:lnTo>
                  <a:pt x="0" y="2022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143000" y="737805"/>
            <a:ext cx="18288000" cy="1753685"/>
          </a:xfrm>
          <a:prstGeom prst="rect">
            <a:avLst/>
          </a:prstGeom>
        </p:spPr>
        <p:txBody>
          <a:bodyPr lIns="0" tIns="0" rIns="0" bIns="0" rtlCol="0" anchor="t">
            <a:spAutoFit/>
          </a:bodyPr>
          <a:lstStyle/>
          <a:p>
            <a:pPr algn="ctr">
              <a:lnSpc>
                <a:spcPts val="7260"/>
              </a:lnSpc>
            </a:pPr>
            <a:r>
              <a:rPr lang="en-US" sz="4000" b="1" dirty="0">
                <a:solidFill>
                  <a:srgbClr val="000000"/>
                </a:solidFill>
                <a:latin typeface="Roboto Condensed Bold"/>
                <a:ea typeface="Roboto Condensed Bold"/>
                <a:cs typeface="Roboto Condensed Bold"/>
                <a:sym typeface="Roboto Condensed Bold"/>
              </a:rPr>
              <a:t>Une IA made in France pour faire un </a:t>
            </a:r>
            <a:r>
              <a:rPr lang="en-US" sz="4000" b="1" dirty="0" err="1">
                <a:solidFill>
                  <a:srgbClr val="000000"/>
                </a:solidFill>
                <a:latin typeface="Roboto Condensed Bold"/>
                <a:ea typeface="Roboto Condensed Bold"/>
                <a:cs typeface="Roboto Condensed Bold"/>
                <a:sym typeface="Roboto Condensed Bold"/>
              </a:rPr>
              <a:t>compte</a:t>
            </a:r>
            <a:r>
              <a:rPr lang="en-US" sz="4000" b="1" dirty="0">
                <a:solidFill>
                  <a:srgbClr val="000000"/>
                </a:solidFill>
                <a:latin typeface="Roboto Condensed Bold"/>
                <a:ea typeface="Roboto Condensed Bold"/>
                <a:cs typeface="Roboto Condensed Bold"/>
                <a:sym typeface="Roboto Condensed Bold"/>
              </a:rPr>
              <a:t> </a:t>
            </a:r>
            <a:r>
              <a:rPr lang="en-US" sz="4000" b="1" dirty="0" err="1">
                <a:solidFill>
                  <a:srgbClr val="000000"/>
                </a:solidFill>
                <a:latin typeface="Roboto Condensed Bold"/>
                <a:ea typeface="Roboto Condensed Bold"/>
                <a:cs typeface="Roboto Condensed Bold"/>
                <a:sym typeface="Roboto Condensed Bold"/>
              </a:rPr>
              <a:t>rendu</a:t>
            </a:r>
            <a:r>
              <a:rPr lang="en-US" sz="4000" b="1" dirty="0">
                <a:solidFill>
                  <a:srgbClr val="000000"/>
                </a:solidFill>
                <a:latin typeface="Roboto Condensed Bold"/>
                <a:ea typeface="Roboto Condensed Bold"/>
                <a:cs typeface="Roboto Condensed Bold"/>
                <a:sym typeface="Roboto Condensed Bold"/>
              </a:rPr>
              <a:t> de </a:t>
            </a:r>
            <a:r>
              <a:rPr lang="en-US" sz="4000" b="1" dirty="0" err="1">
                <a:solidFill>
                  <a:srgbClr val="000000"/>
                </a:solidFill>
                <a:latin typeface="Roboto Condensed Bold"/>
                <a:ea typeface="Roboto Condensed Bold"/>
                <a:cs typeface="Roboto Condensed Bold"/>
                <a:sym typeface="Roboto Condensed Bold"/>
              </a:rPr>
              <a:t>réunion</a:t>
            </a:r>
            <a:endParaRPr lang="en-US" sz="4000" b="1" dirty="0">
              <a:solidFill>
                <a:srgbClr val="000000"/>
              </a:solidFill>
              <a:latin typeface="Roboto Condensed Bold"/>
              <a:ea typeface="Roboto Condensed Bold"/>
              <a:cs typeface="Roboto Condensed Bold"/>
              <a:sym typeface="Roboto Condensed Bold"/>
            </a:endParaRPr>
          </a:p>
          <a:p>
            <a:pPr algn="ctr">
              <a:lnSpc>
                <a:spcPts val="7260"/>
              </a:lnSpc>
            </a:pPr>
            <a:r>
              <a:rPr lang="en-US" sz="4000" b="1" dirty="0">
                <a:solidFill>
                  <a:srgbClr val="000000"/>
                </a:solidFill>
                <a:latin typeface="Roboto Condensed Bold"/>
                <a:ea typeface="Roboto Condensed Bold"/>
                <a:cs typeface="Roboto Condensed Bold"/>
                <a:sym typeface="Roboto Condensed Bold"/>
              </a:rPr>
              <a:t> </a:t>
            </a:r>
            <a:r>
              <a:rPr lang="en-US" sz="4000" b="1" u="sng" dirty="0">
                <a:solidFill>
                  <a:srgbClr val="0061FF"/>
                </a:solidFill>
                <a:latin typeface="Roboto Condensed Bold"/>
                <a:ea typeface="Roboto Condensed Bold"/>
                <a:cs typeface="Roboto Condensed Bold"/>
                <a:sym typeface="Roboto Condensed Bold"/>
                <a:hlinkClick r:id="rId4" tooltip="https://www.dicte.ai"/>
              </a:rPr>
              <a:t>https://www.dicte.ai/</a:t>
            </a:r>
            <a:r>
              <a:rPr lang="en-US" sz="4000" b="1" dirty="0">
                <a:solidFill>
                  <a:srgbClr val="000000"/>
                </a:solidFill>
                <a:latin typeface="Roboto Condensed Bold"/>
                <a:ea typeface="Roboto Condensed Bold"/>
                <a:cs typeface="Roboto Condensed Bold"/>
                <a:sym typeface="Roboto Condensed Bold"/>
              </a:rPr>
              <a:t>       </a:t>
            </a:r>
          </a:p>
        </p:txBody>
      </p:sp>
      <p:pic>
        <p:nvPicPr>
          <p:cNvPr id="4" name="Picture 4"/>
          <p:cNvPicPr>
            <a:picLocks noChangeAspect="1"/>
          </p:cNvPicPr>
          <p:nvPr/>
        </p:nvPicPr>
        <p:blipFill>
          <a:blip r:embed="rId5"/>
          <a:srcRect/>
          <a:stretch>
            <a:fillRect/>
          </a:stretch>
        </p:blipFill>
        <p:spPr>
          <a:xfrm>
            <a:off x="3788229" y="1916922"/>
            <a:ext cx="1001009" cy="665671"/>
          </a:xfrm>
          <a:prstGeom prst="rect">
            <a:avLst/>
          </a:prstGeom>
        </p:spPr>
      </p:pic>
      <p:pic>
        <p:nvPicPr>
          <p:cNvPr id="5" name="Picture 5"/>
          <p:cNvPicPr>
            <a:picLocks noChangeAspect="1"/>
          </p:cNvPicPr>
          <p:nvPr/>
        </p:nvPicPr>
        <p:blipFill>
          <a:blip r:embed="rId6"/>
          <a:srcRect/>
          <a:stretch>
            <a:fillRect/>
          </a:stretch>
        </p:blipFill>
        <p:spPr>
          <a:xfrm>
            <a:off x="66849" y="5360931"/>
            <a:ext cx="1923702" cy="2211151"/>
          </a:xfrm>
          <a:prstGeom prst="rect">
            <a:avLst/>
          </a:prstGeom>
        </p:spPr>
      </p:pic>
      <p:sp>
        <p:nvSpPr>
          <p:cNvPr id="6" name="Freeform 6"/>
          <p:cNvSpPr/>
          <p:nvPr/>
        </p:nvSpPr>
        <p:spPr>
          <a:xfrm>
            <a:off x="3493371" y="3309217"/>
            <a:ext cx="11301259" cy="6314578"/>
          </a:xfrm>
          <a:custGeom>
            <a:avLst/>
            <a:gdLst/>
            <a:ahLst/>
            <a:cxnLst/>
            <a:rect l="l" t="t" r="r" b="b"/>
            <a:pathLst>
              <a:path w="11301259" h="6314578">
                <a:moveTo>
                  <a:pt x="0" y="0"/>
                </a:moveTo>
                <a:lnTo>
                  <a:pt x="11301258" y="0"/>
                </a:lnTo>
                <a:lnTo>
                  <a:pt x="11301258" y="6314579"/>
                </a:lnTo>
                <a:lnTo>
                  <a:pt x="0" y="6314579"/>
                </a:lnTo>
                <a:lnTo>
                  <a:pt x="0" y="0"/>
                </a:lnTo>
                <a:close/>
              </a:path>
            </a:pathLst>
          </a:custGeom>
          <a:blipFill>
            <a:blip r:embed="rId7"/>
            <a:stretch>
              <a:fillRect/>
            </a:stretch>
          </a:blipFill>
        </p:spPr>
      </p:sp>
      <p:sp>
        <p:nvSpPr>
          <p:cNvPr id="7" name="Freeform 7"/>
          <p:cNvSpPr/>
          <p:nvPr/>
        </p:nvSpPr>
        <p:spPr>
          <a:xfrm>
            <a:off x="14652969" y="547018"/>
            <a:ext cx="3157693" cy="963364"/>
          </a:xfrm>
          <a:custGeom>
            <a:avLst/>
            <a:gdLst/>
            <a:ahLst/>
            <a:cxnLst/>
            <a:rect l="l" t="t" r="r" b="b"/>
            <a:pathLst>
              <a:path w="3157693" h="963364">
                <a:moveTo>
                  <a:pt x="0" y="0"/>
                </a:moveTo>
                <a:lnTo>
                  <a:pt x="3157693" y="0"/>
                </a:lnTo>
                <a:lnTo>
                  <a:pt x="3157693" y="963364"/>
                </a:lnTo>
                <a:lnTo>
                  <a:pt x="0" y="963364"/>
                </a:lnTo>
                <a:lnTo>
                  <a:pt x="0" y="0"/>
                </a:lnTo>
                <a:close/>
              </a:path>
            </a:pathLst>
          </a:custGeom>
          <a:blipFill>
            <a:blip r:embed="rId8"/>
            <a:stretch>
              <a:fillRect/>
            </a:stretch>
          </a:blipFill>
        </p:spPr>
      </p:sp>
      <p:pic>
        <p:nvPicPr>
          <p:cNvPr id="8" name="Image 7">
            <a:extLst>
              <a:ext uri="{FF2B5EF4-FFF2-40B4-BE49-F238E27FC236}">
                <a16:creationId xmlns:a16="http://schemas.microsoft.com/office/drawing/2014/main" id="{6D867CA9-42E8-4BAD-B3DD-8AC8B8F91D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153992">
            <a:off x="-70492" y="1924757"/>
            <a:ext cx="2732980" cy="2022405"/>
          </a:xfrm>
          <a:custGeom>
            <a:avLst/>
            <a:gdLst/>
            <a:ahLst/>
            <a:cxnLst/>
            <a:rect l="l" t="t" r="r" b="b"/>
            <a:pathLst>
              <a:path w="2732980" h="2022405">
                <a:moveTo>
                  <a:pt x="0" y="0"/>
                </a:moveTo>
                <a:lnTo>
                  <a:pt x="2732980" y="0"/>
                </a:lnTo>
                <a:lnTo>
                  <a:pt x="2732980" y="2022405"/>
                </a:lnTo>
                <a:lnTo>
                  <a:pt x="0" y="2022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81000" y="771200"/>
            <a:ext cx="18288000" cy="1811393"/>
          </a:xfrm>
          <a:prstGeom prst="rect">
            <a:avLst/>
          </a:prstGeom>
        </p:spPr>
        <p:txBody>
          <a:bodyPr lIns="0" tIns="0" rIns="0" bIns="0" rtlCol="0" anchor="t">
            <a:spAutoFit/>
          </a:bodyPr>
          <a:lstStyle/>
          <a:p>
            <a:pPr algn="ctr">
              <a:lnSpc>
                <a:spcPts val="7260"/>
              </a:lnSpc>
            </a:pPr>
            <a:r>
              <a:rPr lang="en-US" sz="5400" b="1" dirty="0">
                <a:solidFill>
                  <a:srgbClr val="000000"/>
                </a:solidFill>
                <a:latin typeface="Roboto Condensed Bold"/>
                <a:ea typeface="Roboto Condensed Bold"/>
                <a:cs typeface="Roboto Condensed Bold"/>
                <a:sym typeface="Roboto Condensed Bold"/>
              </a:rPr>
              <a:t>Une IA made in France pour faire un  de la </a:t>
            </a:r>
            <a:r>
              <a:rPr lang="en-US" sz="5400" b="1" dirty="0" err="1">
                <a:solidFill>
                  <a:srgbClr val="000000"/>
                </a:solidFill>
                <a:latin typeface="Roboto Condensed Bold"/>
                <a:ea typeface="Roboto Condensed Bold"/>
                <a:cs typeface="Roboto Condensed Bold"/>
                <a:sym typeface="Roboto Condensed Bold"/>
              </a:rPr>
              <a:t>génération</a:t>
            </a:r>
            <a:r>
              <a:rPr lang="en-US" sz="5400" b="1" dirty="0">
                <a:solidFill>
                  <a:srgbClr val="000000"/>
                </a:solidFill>
                <a:latin typeface="Roboto Condensed Bold"/>
                <a:ea typeface="Roboto Condensed Bold"/>
                <a:cs typeface="Roboto Condensed Bold"/>
                <a:sym typeface="Roboto Condensed Bold"/>
              </a:rPr>
              <a:t> </a:t>
            </a:r>
            <a:r>
              <a:rPr lang="en-US" sz="5400" b="1" dirty="0" err="1">
                <a:solidFill>
                  <a:srgbClr val="000000"/>
                </a:solidFill>
                <a:latin typeface="Roboto Condensed Bold"/>
                <a:ea typeface="Roboto Condensed Bold"/>
                <a:cs typeface="Roboto Condensed Bold"/>
                <a:sym typeface="Roboto Condensed Bold"/>
              </a:rPr>
              <a:t>d’image</a:t>
            </a:r>
            <a:endParaRPr lang="en-US" sz="5400" b="1" dirty="0">
              <a:solidFill>
                <a:srgbClr val="000000"/>
              </a:solidFill>
              <a:latin typeface="Roboto Condensed Bold"/>
              <a:ea typeface="Roboto Condensed Bold"/>
              <a:cs typeface="Roboto Condensed Bold"/>
              <a:sym typeface="Roboto Condensed Bold"/>
            </a:endParaRPr>
          </a:p>
          <a:p>
            <a:pPr algn="ctr">
              <a:lnSpc>
                <a:spcPts val="7260"/>
              </a:lnSpc>
            </a:pPr>
            <a:r>
              <a:rPr lang="en-US" sz="5400" b="1" u="sng" dirty="0">
                <a:solidFill>
                  <a:srgbClr val="0061FF"/>
                </a:solidFill>
                <a:latin typeface="Roboto Condensed Bold"/>
                <a:ea typeface="Roboto Condensed Bold"/>
                <a:cs typeface="Roboto Condensed Bold"/>
                <a:sym typeface="Roboto Condensed Bold"/>
                <a:hlinkClick r:id="rId4" tooltip="https://app.photoroom.com"/>
              </a:rPr>
              <a:t>https://app.photoroom.com/      </a:t>
            </a:r>
          </a:p>
        </p:txBody>
      </p:sp>
      <p:pic>
        <p:nvPicPr>
          <p:cNvPr id="4" name="Picture 4">
            <a:hlinkClick r:id="rId4" tooltip="https://app.photoroom.com"/>
          </p:cNvPr>
          <p:cNvPicPr>
            <a:picLocks noChangeAspect="1"/>
          </p:cNvPicPr>
          <p:nvPr/>
        </p:nvPicPr>
        <p:blipFill>
          <a:blip r:embed="rId5"/>
          <a:srcRect/>
          <a:stretch>
            <a:fillRect/>
          </a:stretch>
        </p:blipFill>
        <p:spPr>
          <a:xfrm>
            <a:off x="2054059" y="1916922"/>
            <a:ext cx="1001009" cy="665671"/>
          </a:xfrm>
          <a:prstGeom prst="rect">
            <a:avLst/>
          </a:prstGeom>
        </p:spPr>
      </p:pic>
      <p:pic>
        <p:nvPicPr>
          <p:cNvPr id="5" name="Picture 5"/>
          <p:cNvPicPr>
            <a:picLocks noChangeAspect="1"/>
          </p:cNvPicPr>
          <p:nvPr/>
        </p:nvPicPr>
        <p:blipFill>
          <a:blip r:embed="rId6"/>
          <a:srcRect/>
          <a:stretch>
            <a:fillRect/>
          </a:stretch>
        </p:blipFill>
        <p:spPr>
          <a:xfrm>
            <a:off x="66849" y="5360931"/>
            <a:ext cx="1923702" cy="2211151"/>
          </a:xfrm>
          <a:prstGeom prst="rect">
            <a:avLst/>
          </a:prstGeom>
        </p:spPr>
      </p:pic>
      <p:sp>
        <p:nvSpPr>
          <p:cNvPr id="6" name="Freeform 6"/>
          <p:cNvSpPr/>
          <p:nvPr/>
        </p:nvSpPr>
        <p:spPr>
          <a:xfrm>
            <a:off x="14188249" y="1674039"/>
            <a:ext cx="2647062" cy="1176472"/>
          </a:xfrm>
          <a:custGeom>
            <a:avLst/>
            <a:gdLst/>
            <a:ahLst/>
            <a:cxnLst/>
            <a:rect l="l" t="t" r="r" b="b"/>
            <a:pathLst>
              <a:path w="2647062" h="1176472">
                <a:moveTo>
                  <a:pt x="0" y="0"/>
                </a:moveTo>
                <a:lnTo>
                  <a:pt x="2647062" y="0"/>
                </a:lnTo>
                <a:lnTo>
                  <a:pt x="2647062" y="1176472"/>
                </a:lnTo>
                <a:lnTo>
                  <a:pt x="0" y="1176472"/>
                </a:lnTo>
                <a:lnTo>
                  <a:pt x="0" y="0"/>
                </a:lnTo>
                <a:close/>
              </a:path>
            </a:pathLst>
          </a:custGeom>
          <a:blipFill>
            <a:blip r:embed="rId7"/>
            <a:stretch>
              <a:fillRect/>
            </a:stretch>
          </a:blipFill>
        </p:spPr>
      </p:sp>
      <p:sp>
        <p:nvSpPr>
          <p:cNvPr id="7" name="Freeform 7"/>
          <p:cNvSpPr/>
          <p:nvPr/>
        </p:nvSpPr>
        <p:spPr>
          <a:xfrm>
            <a:off x="2726013" y="2935960"/>
            <a:ext cx="14091101" cy="6851798"/>
          </a:xfrm>
          <a:custGeom>
            <a:avLst/>
            <a:gdLst/>
            <a:ahLst/>
            <a:cxnLst/>
            <a:rect l="l" t="t" r="r" b="b"/>
            <a:pathLst>
              <a:path w="14091101" h="6851798">
                <a:moveTo>
                  <a:pt x="0" y="0"/>
                </a:moveTo>
                <a:lnTo>
                  <a:pt x="14091101" y="0"/>
                </a:lnTo>
                <a:lnTo>
                  <a:pt x="14091101" y="6851798"/>
                </a:lnTo>
                <a:lnTo>
                  <a:pt x="0" y="6851798"/>
                </a:lnTo>
                <a:lnTo>
                  <a:pt x="0" y="0"/>
                </a:lnTo>
                <a:close/>
              </a:path>
            </a:pathLst>
          </a:custGeom>
          <a:blipFill>
            <a:blip r:embed="rId8"/>
            <a:stretch>
              <a:fillRect/>
            </a:stretch>
          </a:blipFill>
        </p:spPr>
      </p:sp>
      <p:pic>
        <p:nvPicPr>
          <p:cNvPr id="8" name="Image 7">
            <a:extLst>
              <a:ext uri="{FF2B5EF4-FFF2-40B4-BE49-F238E27FC236}">
                <a16:creationId xmlns:a16="http://schemas.microsoft.com/office/drawing/2014/main" id="{77A706AE-3BFC-4556-8488-F467AE67B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actif.numedu.org"/>
          </p:cNvPr>
          <p:cNvSpPr/>
          <p:nvPr/>
        </p:nvSpPr>
        <p:spPr>
          <a:xfrm rot="-3094083">
            <a:off x="364117" y="1989058"/>
            <a:ext cx="2732980" cy="2022405"/>
          </a:xfrm>
          <a:custGeom>
            <a:avLst/>
            <a:gdLst/>
            <a:ahLst/>
            <a:cxnLst/>
            <a:rect l="l" t="t" r="r" b="b"/>
            <a:pathLst>
              <a:path w="2732980" h="2022405">
                <a:moveTo>
                  <a:pt x="0" y="0"/>
                </a:moveTo>
                <a:lnTo>
                  <a:pt x="2732979" y="0"/>
                </a:lnTo>
                <a:lnTo>
                  <a:pt x="2732979" y="2022405"/>
                </a:lnTo>
                <a:lnTo>
                  <a:pt x="0" y="2022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0" y="575375"/>
            <a:ext cx="18288000" cy="2715487"/>
          </a:xfrm>
          <a:prstGeom prst="rect">
            <a:avLst/>
          </a:prstGeom>
        </p:spPr>
        <p:txBody>
          <a:bodyPr lIns="0" tIns="0" rIns="0" bIns="0" rtlCol="0" anchor="t">
            <a:spAutoFit/>
          </a:bodyPr>
          <a:lstStyle/>
          <a:p>
            <a:pPr algn="ctr">
              <a:lnSpc>
                <a:spcPts val="7260"/>
              </a:lnSpc>
            </a:pPr>
            <a:r>
              <a:rPr lang="en-US" sz="4400" b="1" dirty="0" err="1">
                <a:solidFill>
                  <a:srgbClr val="000000"/>
                </a:solidFill>
                <a:latin typeface="Roboto Condensed Bold"/>
                <a:ea typeface="Roboto Condensed Bold"/>
                <a:cs typeface="Roboto Condensed Bold"/>
                <a:sym typeface="Roboto Condensed Bold"/>
              </a:rPr>
              <a:t>DelibIA</a:t>
            </a:r>
            <a:r>
              <a:rPr lang="en-US" sz="4400" b="1" dirty="0">
                <a:solidFill>
                  <a:srgbClr val="000000"/>
                </a:solidFill>
                <a:latin typeface="Roboto Condensed Bold"/>
                <a:ea typeface="Roboto Condensed Bold"/>
                <a:cs typeface="Roboto Condensed Bold"/>
                <a:sym typeface="Roboto Condensed Bold"/>
              </a:rPr>
              <a:t> : pour les </a:t>
            </a:r>
            <a:r>
              <a:rPr lang="en-US" sz="4400" b="1" dirty="0" err="1">
                <a:solidFill>
                  <a:srgbClr val="000000"/>
                </a:solidFill>
                <a:latin typeface="Roboto Condensed Bold"/>
                <a:ea typeface="Roboto Condensed Bold"/>
                <a:cs typeface="Roboto Condensed Bold"/>
                <a:sym typeface="Roboto Condensed Bold"/>
              </a:rPr>
              <a:t>collectivités</a:t>
            </a:r>
            <a:r>
              <a:rPr lang="en-US" sz="4400" b="1" dirty="0">
                <a:solidFill>
                  <a:srgbClr val="000000"/>
                </a:solidFill>
                <a:latin typeface="Roboto Condensed Bold"/>
                <a:ea typeface="Roboto Condensed Bold"/>
                <a:cs typeface="Roboto Condensed Bold"/>
                <a:sym typeface="Roboto Condensed Bold"/>
              </a:rPr>
              <a:t> </a:t>
            </a:r>
            <a:r>
              <a:rPr lang="en-US" sz="4400" b="1" dirty="0" err="1">
                <a:solidFill>
                  <a:srgbClr val="000000"/>
                </a:solidFill>
                <a:latin typeface="Roboto Condensed Bold"/>
                <a:ea typeface="Roboto Condensed Bold"/>
                <a:cs typeface="Roboto Condensed Bold"/>
                <a:sym typeface="Roboto Condensed Bold"/>
              </a:rPr>
              <a:t>territoriales</a:t>
            </a:r>
            <a:endParaRPr lang="en-US" sz="4000" b="1" dirty="0">
              <a:solidFill>
                <a:srgbClr val="000000"/>
              </a:solidFill>
              <a:latin typeface="Roboto Condensed Bold"/>
              <a:ea typeface="Roboto Condensed Bold"/>
              <a:cs typeface="Roboto Condensed Bold"/>
              <a:sym typeface="Roboto Condensed Bold"/>
            </a:endParaRPr>
          </a:p>
          <a:p>
            <a:pPr algn="ctr">
              <a:lnSpc>
                <a:spcPts val="7260"/>
              </a:lnSpc>
            </a:pPr>
            <a:endParaRPr lang="en-US" sz="4400" b="1" u="sng" dirty="0">
              <a:solidFill>
                <a:srgbClr val="0061FF"/>
              </a:solidFill>
              <a:latin typeface="Roboto Condensed Bold"/>
              <a:ea typeface="Roboto Condensed Bold"/>
              <a:cs typeface="Roboto Condensed Bold"/>
              <a:sym typeface="Roboto Condensed Bold"/>
            </a:endParaRPr>
          </a:p>
          <a:p>
            <a:pPr algn="ctr">
              <a:lnSpc>
                <a:spcPts val="7260"/>
              </a:lnSpc>
            </a:pPr>
            <a:r>
              <a:rPr lang="en-US" sz="4400" b="1" u="sng" dirty="0">
                <a:solidFill>
                  <a:srgbClr val="0061FF"/>
                </a:solidFill>
                <a:latin typeface="Roboto Condensed Bold"/>
                <a:ea typeface="Roboto Condensed Bold"/>
                <a:cs typeface="Roboto Condensed Bold"/>
                <a:sym typeface="Roboto Condensed Bold"/>
              </a:rPr>
              <a:t>https://delibia.fr/</a:t>
            </a:r>
          </a:p>
        </p:txBody>
      </p:sp>
      <p:pic>
        <p:nvPicPr>
          <p:cNvPr id="4" name="Picture 4"/>
          <p:cNvPicPr>
            <a:picLocks noChangeAspect="1"/>
          </p:cNvPicPr>
          <p:nvPr/>
        </p:nvPicPr>
        <p:blipFill>
          <a:blip r:embed="rId5"/>
          <a:srcRect/>
          <a:stretch>
            <a:fillRect/>
          </a:stretch>
        </p:blipFill>
        <p:spPr>
          <a:xfrm>
            <a:off x="6248400" y="2625191"/>
            <a:ext cx="1001009" cy="665671"/>
          </a:xfrm>
          <a:prstGeom prst="rect">
            <a:avLst/>
          </a:prstGeom>
        </p:spPr>
      </p:pic>
      <p:pic>
        <p:nvPicPr>
          <p:cNvPr id="5" name="Picture 5"/>
          <p:cNvPicPr>
            <a:picLocks noChangeAspect="1"/>
          </p:cNvPicPr>
          <p:nvPr/>
        </p:nvPicPr>
        <p:blipFill>
          <a:blip r:embed="rId6"/>
          <a:srcRect/>
          <a:stretch>
            <a:fillRect/>
          </a:stretch>
        </p:blipFill>
        <p:spPr>
          <a:xfrm>
            <a:off x="514093" y="4699244"/>
            <a:ext cx="2433027" cy="2796583"/>
          </a:xfrm>
          <a:prstGeom prst="rect">
            <a:avLst/>
          </a:prstGeom>
        </p:spPr>
      </p:pic>
      <p:pic>
        <p:nvPicPr>
          <p:cNvPr id="7" name="Image 6">
            <a:extLst>
              <a:ext uri="{FF2B5EF4-FFF2-40B4-BE49-F238E27FC236}">
                <a16:creationId xmlns:a16="http://schemas.microsoft.com/office/drawing/2014/main" id="{1C6EC220-375E-4C3F-9EB4-7D984DBC23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9" name="Image 8">
            <a:extLst>
              <a:ext uri="{FF2B5EF4-FFF2-40B4-BE49-F238E27FC236}">
                <a16:creationId xmlns:a16="http://schemas.microsoft.com/office/drawing/2014/main" id="{AED5B306-864C-42B9-8B11-7A0D117DA9C8}"/>
              </a:ext>
            </a:extLst>
          </p:cNvPr>
          <p:cNvPicPr>
            <a:picLocks noChangeAspect="1"/>
          </p:cNvPicPr>
          <p:nvPr/>
        </p:nvPicPr>
        <p:blipFill rotWithShape="1">
          <a:blip r:embed="rId8"/>
          <a:srcRect t="5593" b="5593"/>
          <a:stretch/>
        </p:blipFill>
        <p:spPr>
          <a:xfrm>
            <a:off x="3200400" y="3644800"/>
            <a:ext cx="11599754" cy="5794962"/>
          </a:xfrm>
          <a:prstGeom prst="rect">
            <a:avLst/>
          </a:prstGeom>
        </p:spPr>
      </p:pic>
    </p:spTree>
    <p:extLst>
      <p:ext uri="{BB962C8B-B14F-4D97-AF65-F5344CB8AC3E}">
        <p14:creationId xmlns:p14="http://schemas.microsoft.com/office/powerpoint/2010/main" val="3603710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actif.numedu.org"/>
          </p:cNvPr>
          <p:cNvSpPr/>
          <p:nvPr/>
        </p:nvSpPr>
        <p:spPr>
          <a:xfrm rot="-3094083">
            <a:off x="364117" y="1989058"/>
            <a:ext cx="2732980" cy="2022405"/>
          </a:xfrm>
          <a:custGeom>
            <a:avLst/>
            <a:gdLst/>
            <a:ahLst/>
            <a:cxnLst/>
            <a:rect l="l" t="t" r="r" b="b"/>
            <a:pathLst>
              <a:path w="2732980" h="2022405">
                <a:moveTo>
                  <a:pt x="0" y="0"/>
                </a:moveTo>
                <a:lnTo>
                  <a:pt x="2732979" y="0"/>
                </a:lnTo>
                <a:lnTo>
                  <a:pt x="2732979" y="2022405"/>
                </a:lnTo>
                <a:lnTo>
                  <a:pt x="0" y="2022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0" y="575375"/>
            <a:ext cx="18288000" cy="2715487"/>
          </a:xfrm>
          <a:prstGeom prst="rect">
            <a:avLst/>
          </a:prstGeom>
        </p:spPr>
        <p:txBody>
          <a:bodyPr lIns="0" tIns="0" rIns="0" bIns="0" rtlCol="0" anchor="t">
            <a:spAutoFit/>
          </a:bodyPr>
          <a:lstStyle/>
          <a:p>
            <a:pPr algn="ctr">
              <a:lnSpc>
                <a:spcPts val="7260"/>
              </a:lnSpc>
            </a:pPr>
            <a:r>
              <a:rPr lang="en-US" sz="4400" b="1" dirty="0">
                <a:solidFill>
                  <a:srgbClr val="000000"/>
                </a:solidFill>
                <a:latin typeface="Roboto Condensed Bold"/>
                <a:ea typeface="Roboto Condensed Bold"/>
                <a:cs typeface="Roboto Condensed Bold"/>
                <a:sym typeface="Roboto Condensed Bold"/>
              </a:rPr>
              <a:t>Notebook LM : </a:t>
            </a:r>
            <a:endParaRPr lang="en-US" sz="4000" b="1" dirty="0">
              <a:solidFill>
                <a:srgbClr val="000000"/>
              </a:solidFill>
              <a:latin typeface="Roboto Condensed Bold"/>
              <a:ea typeface="Roboto Condensed Bold"/>
              <a:cs typeface="Roboto Condensed Bold"/>
              <a:sym typeface="Roboto Condensed Bold"/>
            </a:endParaRPr>
          </a:p>
          <a:p>
            <a:pPr algn="ctr">
              <a:lnSpc>
                <a:spcPts val="7260"/>
              </a:lnSpc>
            </a:pPr>
            <a:endParaRPr lang="en-US" sz="4400" b="1" u="sng" dirty="0">
              <a:solidFill>
                <a:srgbClr val="0061FF"/>
              </a:solidFill>
              <a:latin typeface="Roboto Condensed Bold"/>
              <a:ea typeface="Roboto Condensed Bold"/>
              <a:cs typeface="Roboto Condensed Bold"/>
              <a:sym typeface="Roboto Condensed Bold"/>
            </a:endParaRPr>
          </a:p>
          <a:p>
            <a:pPr algn="ctr">
              <a:lnSpc>
                <a:spcPts val="7260"/>
              </a:lnSpc>
            </a:pPr>
            <a:r>
              <a:rPr lang="en-US" sz="4400" b="1" u="sng" dirty="0">
                <a:solidFill>
                  <a:srgbClr val="0061FF"/>
                </a:solidFill>
                <a:latin typeface="Roboto Condensed Bold"/>
                <a:ea typeface="Roboto Condensed Bold"/>
                <a:cs typeface="Roboto Condensed Bold"/>
                <a:sym typeface="Roboto Condensed Bold"/>
              </a:rPr>
              <a:t>https://notebooklm.google.com</a:t>
            </a:r>
          </a:p>
        </p:txBody>
      </p:sp>
      <p:pic>
        <p:nvPicPr>
          <p:cNvPr id="4" name="Picture 4"/>
          <p:cNvPicPr>
            <a:picLocks noChangeAspect="1"/>
          </p:cNvPicPr>
          <p:nvPr/>
        </p:nvPicPr>
        <p:blipFill>
          <a:blip r:embed="rId6"/>
          <a:srcRect/>
          <a:stretch>
            <a:fillRect/>
          </a:stretch>
        </p:blipFill>
        <p:spPr>
          <a:xfrm>
            <a:off x="4343400" y="2667424"/>
            <a:ext cx="1001009" cy="665671"/>
          </a:xfrm>
          <a:prstGeom prst="rect">
            <a:avLst/>
          </a:prstGeom>
        </p:spPr>
      </p:pic>
      <p:pic>
        <p:nvPicPr>
          <p:cNvPr id="5" name="Picture 5"/>
          <p:cNvPicPr>
            <a:picLocks noChangeAspect="1"/>
          </p:cNvPicPr>
          <p:nvPr/>
        </p:nvPicPr>
        <p:blipFill>
          <a:blip r:embed="rId7"/>
          <a:srcRect/>
          <a:stretch>
            <a:fillRect/>
          </a:stretch>
        </p:blipFill>
        <p:spPr>
          <a:xfrm>
            <a:off x="514093" y="4699244"/>
            <a:ext cx="2433027" cy="2796583"/>
          </a:xfrm>
          <a:prstGeom prst="rect">
            <a:avLst/>
          </a:prstGeom>
        </p:spPr>
      </p:pic>
      <p:pic>
        <p:nvPicPr>
          <p:cNvPr id="7" name="Image 6">
            <a:extLst>
              <a:ext uri="{FF2B5EF4-FFF2-40B4-BE49-F238E27FC236}">
                <a16:creationId xmlns:a16="http://schemas.microsoft.com/office/drawing/2014/main" id="{1C6EC220-375E-4C3F-9EB4-7D984DBC23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6" name="Image 5">
            <a:extLst>
              <a:ext uri="{FF2B5EF4-FFF2-40B4-BE49-F238E27FC236}">
                <a16:creationId xmlns:a16="http://schemas.microsoft.com/office/drawing/2014/main" id="{6654C992-4042-4A8A-8EFF-D02222E8666F}"/>
              </a:ext>
            </a:extLst>
          </p:cNvPr>
          <p:cNvPicPr>
            <a:picLocks noChangeAspect="1"/>
          </p:cNvPicPr>
          <p:nvPr/>
        </p:nvPicPr>
        <p:blipFill rotWithShape="1">
          <a:blip r:embed="rId9"/>
          <a:srcRect l="488" t="7037" b="5593"/>
          <a:stretch/>
        </p:blipFill>
        <p:spPr>
          <a:xfrm>
            <a:off x="2971183" y="3652843"/>
            <a:ext cx="12268199" cy="6058782"/>
          </a:xfrm>
          <a:prstGeom prst="rect">
            <a:avLst/>
          </a:prstGeom>
        </p:spPr>
      </p:pic>
    </p:spTree>
    <p:extLst>
      <p:ext uri="{BB962C8B-B14F-4D97-AF65-F5344CB8AC3E}">
        <p14:creationId xmlns:p14="http://schemas.microsoft.com/office/powerpoint/2010/main" val="350800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796216"/>
            <a:ext cx="18288000" cy="941070"/>
          </a:xfrm>
          <a:prstGeom prst="rect">
            <a:avLst/>
          </a:prstGeom>
        </p:spPr>
        <p:txBody>
          <a:bodyPr lIns="0" tIns="0" rIns="0" bIns="0" rtlCol="0" anchor="t">
            <a:spAutoFit/>
          </a:bodyPr>
          <a:lstStyle/>
          <a:p>
            <a:pPr algn="ctr">
              <a:lnSpc>
                <a:spcPts val="7260"/>
              </a:lnSpc>
              <a:spcBef>
                <a:spcPct val="0"/>
              </a:spcBef>
            </a:pPr>
            <a:r>
              <a:rPr lang="en-US" sz="6600" b="1" dirty="0">
                <a:solidFill>
                  <a:srgbClr val="000000"/>
                </a:solidFill>
                <a:latin typeface="Roboto Condensed Bold"/>
                <a:ea typeface="Roboto Condensed Bold"/>
                <a:cs typeface="Roboto Condensed Bold"/>
                <a:sym typeface="Roboto Condensed Bold"/>
              </a:rPr>
              <a:t>IA : </a:t>
            </a:r>
            <a:r>
              <a:rPr lang="en-US" sz="6600" b="1" dirty="0" err="1">
                <a:solidFill>
                  <a:srgbClr val="000000"/>
                </a:solidFill>
                <a:latin typeface="Roboto Condensed Bold"/>
                <a:ea typeface="Roboto Condensed Bold"/>
                <a:cs typeface="Roboto Condensed Bold"/>
                <a:sym typeface="Roboto Condensed Bold"/>
              </a:rPr>
              <a:t>Quel</a:t>
            </a:r>
            <a:r>
              <a:rPr lang="en-US" sz="6600" b="1" dirty="0">
                <a:solidFill>
                  <a:srgbClr val="000000"/>
                </a:solidFill>
                <a:latin typeface="Roboto Condensed Bold"/>
                <a:ea typeface="Roboto Condensed Bold"/>
                <a:cs typeface="Roboto Condensed Bold"/>
                <a:sym typeface="Roboto Condensed Bold"/>
              </a:rPr>
              <a:t> impact </a:t>
            </a:r>
            <a:r>
              <a:rPr lang="en-US" sz="6600" b="1" dirty="0" err="1">
                <a:solidFill>
                  <a:srgbClr val="000000"/>
                </a:solidFill>
                <a:latin typeface="Roboto Condensed Bold"/>
                <a:ea typeface="Roboto Condensed Bold"/>
                <a:cs typeface="Roboto Condensed Bold"/>
                <a:sym typeface="Roboto Condensed Bold"/>
              </a:rPr>
              <a:t>énergétique</a:t>
            </a:r>
            <a:r>
              <a:rPr lang="en-US" sz="6600" b="1" dirty="0">
                <a:solidFill>
                  <a:srgbClr val="000000"/>
                </a:solidFill>
                <a:latin typeface="Roboto Condensed Bold"/>
                <a:ea typeface="Roboto Condensed Bold"/>
                <a:cs typeface="Roboto Condensed Bold"/>
                <a:sym typeface="Roboto Condensed Bold"/>
              </a:rPr>
              <a:t> ?</a:t>
            </a:r>
          </a:p>
        </p:txBody>
      </p:sp>
      <p:pic>
        <p:nvPicPr>
          <p:cNvPr id="6" name="Image 5">
            <a:extLst>
              <a:ext uri="{FF2B5EF4-FFF2-40B4-BE49-F238E27FC236}">
                <a16:creationId xmlns:a16="http://schemas.microsoft.com/office/drawing/2014/main" id="{4A996881-E893-41CE-BB0C-D88A50707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4" name="Image 3">
            <a:extLst>
              <a:ext uri="{FF2B5EF4-FFF2-40B4-BE49-F238E27FC236}">
                <a16:creationId xmlns:a16="http://schemas.microsoft.com/office/drawing/2014/main" id="{1B1B3916-C559-4625-ACE8-C55E72BAB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153" y="1943100"/>
            <a:ext cx="8777693" cy="8001000"/>
          </a:xfrm>
          <a:prstGeom prst="rect">
            <a:avLst/>
          </a:prstGeom>
        </p:spPr>
      </p:pic>
    </p:spTree>
    <p:extLst>
      <p:ext uri="{BB962C8B-B14F-4D97-AF65-F5344CB8AC3E}">
        <p14:creationId xmlns:p14="http://schemas.microsoft.com/office/powerpoint/2010/main" val="4098879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021" y="943084"/>
            <a:ext cx="18288000" cy="843180"/>
          </a:xfrm>
          <a:prstGeom prst="rect">
            <a:avLst/>
          </a:prstGeom>
        </p:spPr>
        <p:txBody>
          <a:bodyPr lIns="0" tIns="0" rIns="0" bIns="0" rtlCol="0" anchor="t">
            <a:spAutoFit/>
          </a:bodyPr>
          <a:lstStyle/>
          <a:p>
            <a:pPr algn="ctr">
              <a:lnSpc>
                <a:spcPts val="7260"/>
              </a:lnSpc>
            </a:pPr>
            <a:r>
              <a:rPr lang="en-US" sz="4400" b="1" dirty="0">
                <a:solidFill>
                  <a:srgbClr val="000000"/>
                </a:solidFill>
                <a:latin typeface="Roboto Condensed Bold"/>
                <a:ea typeface="Roboto Condensed Bold"/>
                <a:cs typeface="Roboto Condensed Bold"/>
                <a:sym typeface="Roboto Condensed Bold"/>
              </a:rPr>
              <a:t>Deux </a:t>
            </a:r>
            <a:r>
              <a:rPr lang="en-US" sz="4400" b="1" dirty="0" err="1">
                <a:solidFill>
                  <a:srgbClr val="000000"/>
                </a:solidFill>
                <a:latin typeface="Roboto Condensed Bold"/>
                <a:ea typeface="Roboto Condensed Bold"/>
                <a:cs typeface="Roboto Condensed Bold"/>
                <a:sym typeface="Roboto Condensed Bold"/>
              </a:rPr>
              <a:t>outils</a:t>
            </a:r>
            <a:r>
              <a:rPr lang="en-US" sz="4400" b="1" dirty="0">
                <a:solidFill>
                  <a:srgbClr val="000000"/>
                </a:solidFill>
                <a:latin typeface="Roboto Condensed Bold"/>
                <a:ea typeface="Roboto Condensed Bold"/>
                <a:cs typeface="Roboto Condensed Bold"/>
                <a:sym typeface="Roboto Condensed Bold"/>
              </a:rPr>
              <a:t> de </a:t>
            </a:r>
            <a:r>
              <a:rPr lang="en-US" sz="4400" b="1" dirty="0" err="1">
                <a:solidFill>
                  <a:srgbClr val="000000"/>
                </a:solidFill>
                <a:latin typeface="Roboto Condensed Bold"/>
                <a:ea typeface="Roboto Condensed Bold"/>
                <a:cs typeface="Roboto Condensed Bold"/>
                <a:sym typeface="Roboto Condensed Bold"/>
              </a:rPr>
              <a:t>veille</a:t>
            </a:r>
            <a:r>
              <a:rPr lang="en-US" sz="4400" b="1" dirty="0">
                <a:solidFill>
                  <a:srgbClr val="000000"/>
                </a:solidFill>
                <a:latin typeface="Roboto Condensed Bold"/>
                <a:ea typeface="Roboto Condensed Bold"/>
                <a:cs typeface="Roboto Condensed Bold"/>
                <a:sym typeface="Roboto Condensed Bold"/>
              </a:rPr>
              <a:t> :</a:t>
            </a:r>
            <a:endParaRPr lang="en-US" sz="4000" b="1" dirty="0">
              <a:solidFill>
                <a:srgbClr val="000000"/>
              </a:solidFill>
              <a:latin typeface="Roboto Condensed Bold"/>
              <a:ea typeface="Roboto Condensed Bold"/>
              <a:cs typeface="Roboto Condensed Bold"/>
              <a:sym typeface="Roboto Condensed Bold"/>
            </a:endParaRPr>
          </a:p>
        </p:txBody>
      </p:sp>
      <p:pic>
        <p:nvPicPr>
          <p:cNvPr id="4" name="Picture 4"/>
          <p:cNvPicPr>
            <a:picLocks noChangeAspect="1"/>
          </p:cNvPicPr>
          <p:nvPr/>
        </p:nvPicPr>
        <p:blipFill>
          <a:blip r:embed="rId3"/>
          <a:srcRect/>
          <a:stretch>
            <a:fillRect/>
          </a:stretch>
        </p:blipFill>
        <p:spPr>
          <a:xfrm>
            <a:off x="924809" y="2745685"/>
            <a:ext cx="1001009" cy="665671"/>
          </a:xfrm>
          <a:prstGeom prst="rect">
            <a:avLst/>
          </a:prstGeom>
        </p:spPr>
      </p:pic>
      <p:pic>
        <p:nvPicPr>
          <p:cNvPr id="7" name="Image 6">
            <a:extLst>
              <a:ext uri="{FF2B5EF4-FFF2-40B4-BE49-F238E27FC236}">
                <a16:creationId xmlns:a16="http://schemas.microsoft.com/office/drawing/2014/main" id="{1C6EC220-375E-4C3F-9EB4-7D984DBC2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8" name="ZoneTexte 7">
            <a:extLst>
              <a:ext uri="{FF2B5EF4-FFF2-40B4-BE49-F238E27FC236}">
                <a16:creationId xmlns:a16="http://schemas.microsoft.com/office/drawing/2014/main" id="{A6E07FE8-C8A6-44ED-986F-3FAA7FBFE733}"/>
              </a:ext>
            </a:extLst>
          </p:cNvPr>
          <p:cNvSpPr txBox="1"/>
          <p:nvPr/>
        </p:nvSpPr>
        <p:spPr>
          <a:xfrm>
            <a:off x="2209800" y="2625191"/>
            <a:ext cx="13030200" cy="2715487"/>
          </a:xfrm>
          <a:prstGeom prst="rect">
            <a:avLst/>
          </a:prstGeom>
        </p:spPr>
        <p:txBody>
          <a:bodyPr lIns="0" tIns="0" rIns="0" bIns="0" rtlCol="0" anchor="t">
            <a:spAutoFit/>
          </a:bodyPr>
          <a:lstStyle>
            <a:defPPr>
              <a:defRPr lang="en-US"/>
            </a:defPPr>
            <a:lvl1pPr algn="ctr">
              <a:lnSpc>
                <a:spcPts val="7260"/>
              </a:lnSpc>
              <a:defRPr sz="4400" b="1">
                <a:solidFill>
                  <a:srgbClr val="000000"/>
                </a:solidFill>
                <a:latin typeface="Roboto Condensed Bold"/>
                <a:ea typeface="Roboto Condensed Bold"/>
                <a:cs typeface="Roboto Condensed Bold"/>
              </a:defRPr>
            </a:lvl1pPr>
          </a:lstStyle>
          <a:p>
            <a:pPr algn="l"/>
            <a:r>
              <a:rPr lang="fr-FR" dirty="0"/>
              <a:t>Podcast « Le Fil IA »</a:t>
            </a:r>
          </a:p>
          <a:p>
            <a:pPr algn="l"/>
            <a:endParaRPr lang="fr-FR" dirty="0"/>
          </a:p>
          <a:p>
            <a:pPr algn="l"/>
            <a:r>
              <a:rPr lang="fr-FR" dirty="0"/>
              <a:t>Site web « Une IA par jour »</a:t>
            </a:r>
          </a:p>
        </p:txBody>
      </p:sp>
      <p:pic>
        <p:nvPicPr>
          <p:cNvPr id="10" name="Picture 4">
            <a:extLst>
              <a:ext uri="{FF2B5EF4-FFF2-40B4-BE49-F238E27FC236}">
                <a16:creationId xmlns:a16="http://schemas.microsoft.com/office/drawing/2014/main" id="{4839F365-5EAD-4021-962D-7756EA513DB0}"/>
              </a:ext>
            </a:extLst>
          </p:cNvPr>
          <p:cNvPicPr>
            <a:picLocks noChangeAspect="1"/>
          </p:cNvPicPr>
          <p:nvPr/>
        </p:nvPicPr>
        <p:blipFill>
          <a:blip r:embed="rId3"/>
          <a:srcRect/>
          <a:stretch>
            <a:fillRect/>
          </a:stretch>
        </p:blipFill>
        <p:spPr>
          <a:xfrm>
            <a:off x="1066800" y="4621268"/>
            <a:ext cx="1001009" cy="665671"/>
          </a:xfrm>
          <a:prstGeom prst="rect">
            <a:avLst/>
          </a:prstGeom>
        </p:spPr>
      </p:pic>
      <p:pic>
        <p:nvPicPr>
          <p:cNvPr id="12" name="Image 11">
            <a:extLst>
              <a:ext uri="{FF2B5EF4-FFF2-40B4-BE49-F238E27FC236}">
                <a16:creationId xmlns:a16="http://schemas.microsoft.com/office/drawing/2014/main" id="{B328183D-F936-4E6D-8D28-AC11FF981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2228754"/>
            <a:ext cx="2365204" cy="2365204"/>
          </a:xfrm>
          <a:prstGeom prst="rect">
            <a:avLst/>
          </a:prstGeom>
        </p:spPr>
      </p:pic>
      <p:sp>
        <p:nvSpPr>
          <p:cNvPr id="13" name="Rectangle 12">
            <a:extLst>
              <a:ext uri="{FF2B5EF4-FFF2-40B4-BE49-F238E27FC236}">
                <a16:creationId xmlns:a16="http://schemas.microsoft.com/office/drawing/2014/main" id="{4A86EE4B-9D06-4A57-ADDD-B25EC7B1BC3A}"/>
              </a:ext>
            </a:extLst>
          </p:cNvPr>
          <p:cNvSpPr/>
          <p:nvPr/>
        </p:nvSpPr>
        <p:spPr>
          <a:xfrm>
            <a:off x="2209800" y="5258829"/>
            <a:ext cx="2931508" cy="369332"/>
          </a:xfrm>
          <a:prstGeom prst="rect">
            <a:avLst/>
          </a:prstGeom>
        </p:spPr>
        <p:txBody>
          <a:bodyPr wrap="none">
            <a:spAutoFit/>
          </a:bodyPr>
          <a:lstStyle/>
          <a:p>
            <a:r>
              <a:rPr lang="fr-FR" dirty="0">
                <a:hlinkClick r:id="rId6"/>
              </a:rPr>
              <a:t>https://www.uneiaparjour.fr/</a:t>
            </a:r>
            <a:endParaRPr lang="fr-FR" dirty="0"/>
          </a:p>
        </p:txBody>
      </p:sp>
      <p:pic>
        <p:nvPicPr>
          <p:cNvPr id="14" name="Image 13">
            <a:extLst>
              <a:ext uri="{FF2B5EF4-FFF2-40B4-BE49-F238E27FC236}">
                <a16:creationId xmlns:a16="http://schemas.microsoft.com/office/drawing/2014/main" id="{87F08D2B-8899-4D42-9988-104B1DDAAA79}"/>
              </a:ext>
            </a:extLst>
          </p:cNvPr>
          <p:cNvPicPr>
            <a:picLocks noChangeAspect="1"/>
          </p:cNvPicPr>
          <p:nvPr/>
        </p:nvPicPr>
        <p:blipFill rotWithShape="1">
          <a:blip r:embed="rId7"/>
          <a:srcRect l="746" t="7975" r="87" b="5359"/>
          <a:stretch/>
        </p:blipFill>
        <p:spPr>
          <a:xfrm>
            <a:off x="8724900" y="5399801"/>
            <a:ext cx="8915400" cy="4382781"/>
          </a:xfrm>
          <a:prstGeom prst="rect">
            <a:avLst/>
          </a:prstGeom>
        </p:spPr>
      </p:pic>
    </p:spTree>
    <p:extLst>
      <p:ext uri="{BB962C8B-B14F-4D97-AF65-F5344CB8AC3E}">
        <p14:creationId xmlns:p14="http://schemas.microsoft.com/office/powerpoint/2010/main" val="3748244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71489" y="3439335"/>
            <a:ext cx="6526381" cy="5703194"/>
          </a:xfrm>
          <a:custGeom>
            <a:avLst/>
            <a:gdLst/>
            <a:ahLst/>
            <a:cxnLst/>
            <a:rect l="l" t="t" r="r" b="b"/>
            <a:pathLst>
              <a:path w="6526381" h="5703194">
                <a:moveTo>
                  <a:pt x="0" y="0"/>
                </a:moveTo>
                <a:lnTo>
                  <a:pt x="6526381" y="0"/>
                </a:lnTo>
                <a:lnTo>
                  <a:pt x="6526381" y="5703194"/>
                </a:lnTo>
                <a:lnTo>
                  <a:pt x="0" y="5703194"/>
                </a:lnTo>
                <a:lnTo>
                  <a:pt x="0" y="0"/>
                </a:lnTo>
                <a:close/>
              </a:path>
            </a:pathLst>
          </a:custGeom>
          <a:blipFill>
            <a:blip r:embed="rId2"/>
            <a:stretch>
              <a:fillRect l="-30916"/>
            </a:stretch>
          </a:blipFill>
        </p:spPr>
      </p:sp>
      <p:sp>
        <p:nvSpPr>
          <p:cNvPr id="4" name="TextBox 4"/>
          <p:cNvSpPr txBox="1"/>
          <p:nvPr/>
        </p:nvSpPr>
        <p:spPr>
          <a:xfrm>
            <a:off x="1419380" y="3373699"/>
            <a:ext cx="16230600" cy="1076325"/>
          </a:xfrm>
          <a:prstGeom prst="rect">
            <a:avLst/>
          </a:prstGeom>
        </p:spPr>
        <p:txBody>
          <a:bodyPr lIns="0" tIns="0" rIns="0" bIns="0" rtlCol="0" anchor="t">
            <a:spAutoFit/>
          </a:bodyPr>
          <a:lstStyle/>
          <a:p>
            <a:pPr algn="ctr">
              <a:lnSpc>
                <a:spcPts val="8250"/>
              </a:lnSpc>
            </a:pPr>
            <a:r>
              <a:rPr lang="en-US" sz="7500" b="1">
                <a:solidFill>
                  <a:srgbClr val="0C0C0C"/>
                </a:solidFill>
                <a:latin typeface="Roboto Condensed Bold"/>
                <a:ea typeface="Roboto Condensed Bold"/>
                <a:cs typeface="Roboto Condensed Bold"/>
                <a:sym typeface="Roboto Condensed Bold"/>
              </a:rPr>
              <a:t>Pour votre attention et pratique !</a:t>
            </a:r>
          </a:p>
        </p:txBody>
      </p:sp>
      <p:sp>
        <p:nvSpPr>
          <p:cNvPr id="6" name="Freeform 6"/>
          <p:cNvSpPr/>
          <p:nvPr/>
        </p:nvSpPr>
        <p:spPr>
          <a:xfrm>
            <a:off x="16651142" y="8770558"/>
            <a:ext cx="1216316" cy="1402142"/>
          </a:xfrm>
          <a:custGeom>
            <a:avLst/>
            <a:gdLst/>
            <a:ahLst/>
            <a:cxnLst/>
            <a:rect l="l" t="t" r="r" b="b"/>
            <a:pathLst>
              <a:path w="1216316" h="1402142">
                <a:moveTo>
                  <a:pt x="0" y="0"/>
                </a:moveTo>
                <a:lnTo>
                  <a:pt x="1216316" y="0"/>
                </a:lnTo>
                <a:lnTo>
                  <a:pt x="1216316" y="1402142"/>
                </a:lnTo>
                <a:lnTo>
                  <a:pt x="0" y="1402142"/>
                </a:lnTo>
                <a:lnTo>
                  <a:pt x="0" y="0"/>
                </a:lnTo>
                <a:close/>
              </a:path>
            </a:pathLst>
          </a:custGeom>
          <a:blipFill>
            <a:blip r:embed="rId3"/>
            <a:stretch>
              <a:fillRect/>
            </a:stretch>
          </a:blipFill>
        </p:spPr>
      </p:sp>
      <p:pic>
        <p:nvPicPr>
          <p:cNvPr id="7" name="Image 6">
            <a:extLst>
              <a:ext uri="{FF2B5EF4-FFF2-40B4-BE49-F238E27FC236}">
                <a16:creationId xmlns:a16="http://schemas.microsoft.com/office/drawing/2014/main" id="{F649CC2A-00BE-4865-B34E-CA0786556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9" name="Picture 2" descr="oc-1810-ComarquageFE-UE-REG_FederVect">
            <a:extLst>
              <a:ext uri="{FF2B5EF4-FFF2-40B4-BE49-F238E27FC236}">
                <a16:creationId xmlns:a16="http://schemas.microsoft.com/office/drawing/2014/main" id="{693A56BD-D8BA-439E-83E1-C9B3ECB812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7489" y="1124156"/>
            <a:ext cx="5981811" cy="1663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CD34-LOGO-RECTANGLE-CMJN">
            <a:extLst>
              <a:ext uri="{FF2B5EF4-FFF2-40B4-BE49-F238E27FC236}">
                <a16:creationId xmlns:a16="http://schemas.microsoft.com/office/drawing/2014/main" id="{4101ECC4-969E-4768-BDEC-1AC75F50F2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084" y="1320747"/>
            <a:ext cx="2179323" cy="9977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Logo-ticoh-3-vectorisé">
            <a:extLst>
              <a:ext uri="{FF2B5EF4-FFF2-40B4-BE49-F238E27FC236}">
                <a16:creationId xmlns:a16="http://schemas.microsoft.com/office/drawing/2014/main" id="{E9933777-059C-4681-8DA0-719F33DAF7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6409" y="1157956"/>
            <a:ext cx="1996539" cy="149904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8F61786-2572-45BD-96DD-97A82533B8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565" y="947338"/>
            <a:ext cx="3231704" cy="165047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33500"/>
            <a:ext cx="18288000" cy="7620000"/>
          </a:xfrm>
          <a:custGeom>
            <a:avLst/>
            <a:gdLst/>
            <a:ahLst/>
            <a:cxnLst/>
            <a:rect l="l" t="t" r="r" b="b"/>
            <a:pathLst>
              <a:path w="18288000" h="7620000">
                <a:moveTo>
                  <a:pt x="0" y="0"/>
                </a:moveTo>
                <a:lnTo>
                  <a:pt x="18288000" y="0"/>
                </a:lnTo>
                <a:lnTo>
                  <a:pt x="18288000" y="7620000"/>
                </a:lnTo>
                <a:lnTo>
                  <a:pt x="0" y="7620000"/>
                </a:lnTo>
                <a:lnTo>
                  <a:pt x="0" y="0"/>
                </a:lnTo>
                <a:close/>
              </a:path>
            </a:pathLst>
          </a:custGeom>
          <a:blipFill>
            <a:blip r:embed="rId2"/>
            <a:stretch>
              <a:fillRect/>
            </a:stretch>
          </a:blipFill>
        </p:spPr>
      </p:sp>
      <p:pic>
        <p:nvPicPr>
          <p:cNvPr id="3" name="Image 2">
            <a:extLst>
              <a:ext uri="{FF2B5EF4-FFF2-40B4-BE49-F238E27FC236}">
                <a16:creationId xmlns:a16="http://schemas.microsoft.com/office/drawing/2014/main" id="{7BBAE702-6459-428A-8855-382415979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docs.google.com/drawings/d/1q7HMcET0kUtxa2bB6j0EvtC1gG6e74nuN8n6I3wW5rU/edit?usp=sharing"/>
          </p:cNvPr>
          <p:cNvSpPr/>
          <p:nvPr/>
        </p:nvSpPr>
        <p:spPr>
          <a:xfrm>
            <a:off x="223911" y="1137713"/>
            <a:ext cx="17840178" cy="8853188"/>
          </a:xfrm>
          <a:custGeom>
            <a:avLst/>
            <a:gdLst/>
            <a:ahLst/>
            <a:cxnLst/>
            <a:rect l="l" t="t" r="r" b="b"/>
            <a:pathLst>
              <a:path w="17840178" h="8853188">
                <a:moveTo>
                  <a:pt x="0" y="0"/>
                </a:moveTo>
                <a:lnTo>
                  <a:pt x="17840178" y="0"/>
                </a:lnTo>
                <a:lnTo>
                  <a:pt x="17840178" y="8853188"/>
                </a:lnTo>
                <a:lnTo>
                  <a:pt x="0" y="8853188"/>
                </a:lnTo>
                <a:lnTo>
                  <a:pt x="0" y="0"/>
                </a:lnTo>
                <a:close/>
              </a:path>
            </a:pathLst>
          </a:custGeom>
          <a:blipFill>
            <a:blip r:embed="rId3"/>
            <a:stretch>
              <a:fillRect/>
            </a:stretch>
          </a:blipFill>
        </p:spPr>
      </p:sp>
      <p:sp>
        <p:nvSpPr>
          <p:cNvPr id="3" name="TextBox 3"/>
          <p:cNvSpPr txBox="1"/>
          <p:nvPr/>
        </p:nvSpPr>
        <p:spPr>
          <a:xfrm>
            <a:off x="0" y="57150"/>
            <a:ext cx="18288000" cy="941070"/>
          </a:xfrm>
          <a:prstGeom prst="rect">
            <a:avLst/>
          </a:prstGeom>
        </p:spPr>
        <p:txBody>
          <a:bodyPr lIns="0" tIns="0" rIns="0" bIns="0" rtlCol="0" anchor="t">
            <a:spAutoFit/>
          </a:bodyPr>
          <a:lstStyle/>
          <a:p>
            <a:pPr algn="ctr">
              <a:lnSpc>
                <a:spcPts val="7260"/>
              </a:lnSpc>
              <a:spcBef>
                <a:spcPct val="0"/>
              </a:spcBef>
            </a:pPr>
            <a:r>
              <a:rPr lang="en-US" sz="6600" b="1">
                <a:solidFill>
                  <a:srgbClr val="000000"/>
                </a:solidFill>
                <a:latin typeface="Roboto Condensed Bold"/>
                <a:ea typeface="Roboto Condensed Bold"/>
                <a:cs typeface="Roboto Condensed Bold"/>
                <a:sym typeface="Roboto Condensed Bold"/>
              </a:rPr>
              <a:t>TIMELINE IA</a:t>
            </a:r>
          </a:p>
        </p:txBody>
      </p:sp>
      <p:sp>
        <p:nvSpPr>
          <p:cNvPr id="4" name="TextBox 4"/>
          <p:cNvSpPr txBox="1"/>
          <p:nvPr/>
        </p:nvSpPr>
        <p:spPr>
          <a:xfrm>
            <a:off x="12293292" y="7611776"/>
            <a:ext cx="4757589" cy="431657"/>
          </a:xfrm>
          <a:prstGeom prst="rect">
            <a:avLst/>
          </a:prstGeom>
        </p:spPr>
        <p:txBody>
          <a:bodyPr lIns="0" tIns="0" rIns="0" bIns="0" rtlCol="0" anchor="t">
            <a:spAutoFit/>
          </a:bodyPr>
          <a:lstStyle/>
          <a:p>
            <a:pPr algn="ctr">
              <a:lnSpc>
                <a:spcPts val="3507"/>
              </a:lnSpc>
            </a:pPr>
            <a:r>
              <a:rPr lang="en-US" sz="2505" u="sng" dirty="0">
                <a:solidFill>
                  <a:srgbClr val="0061FF"/>
                </a:solidFill>
                <a:latin typeface="Roboto"/>
                <a:ea typeface="Roboto"/>
                <a:cs typeface="Roboto"/>
                <a:sym typeface="Roboto"/>
                <a:hlinkClick r:id="rId2" tooltip="https://docs.google.com/drawings/d/1q7HMcET0kUtxa2bB6j0EvtC1gG6e74nuN8n6I3wW5rU/edit?usp=sharing"/>
              </a:rPr>
              <a:t>Source </a:t>
            </a:r>
            <a:r>
              <a:rPr lang="en-US" sz="2505" u="sng" dirty="0" err="1">
                <a:solidFill>
                  <a:srgbClr val="0061FF"/>
                </a:solidFill>
                <a:latin typeface="Roboto"/>
                <a:ea typeface="Roboto"/>
                <a:cs typeface="Roboto"/>
                <a:sym typeface="Roboto"/>
                <a:hlinkClick r:id="rId2" tooltip="https://docs.google.com/drawings/d/1q7HMcET0kUtxa2bB6j0EvtC1gG6e74nuN8n6I3wW5rU/edit?usp=sharing"/>
              </a:rPr>
              <a:t>Numériquoi</a:t>
            </a:r>
            <a:r>
              <a:rPr lang="en-US" sz="2505" u="sng" dirty="0">
                <a:solidFill>
                  <a:srgbClr val="0061FF"/>
                </a:solidFill>
                <a:latin typeface="Roboto"/>
                <a:ea typeface="Roboto"/>
                <a:cs typeface="Roboto"/>
                <a:sym typeface="Roboto"/>
                <a:hlinkClick r:id="rId2" tooltip="https://docs.google.com/drawings/d/1q7HMcET0kUtxa2bB6j0EvtC1gG6e74nuN8n6I3wW5rU/edit?usp=sharing"/>
              </a:rPr>
              <a:t> la </a:t>
            </a:r>
            <a:r>
              <a:rPr lang="en-US" sz="2505" u="sng" dirty="0" err="1">
                <a:solidFill>
                  <a:srgbClr val="0061FF"/>
                </a:solidFill>
                <a:latin typeface="Roboto"/>
                <a:ea typeface="Roboto"/>
                <a:cs typeface="Roboto"/>
                <a:sym typeface="Roboto"/>
                <a:hlinkClick r:id="rId2" tooltip="https://docs.google.com/drawings/d/1q7HMcET0kUtxa2bB6j0EvtC1gG6e74nuN8n6I3wW5rU/edit?usp=sharing"/>
              </a:rPr>
              <a:t>Frise</a:t>
            </a:r>
            <a:r>
              <a:rPr lang="en-US" sz="2505" u="sng" dirty="0">
                <a:solidFill>
                  <a:srgbClr val="0061FF"/>
                </a:solidFill>
                <a:latin typeface="Roboto"/>
                <a:ea typeface="Roboto"/>
                <a:cs typeface="Roboto"/>
                <a:sym typeface="Roboto"/>
                <a:hlinkClick r:id="rId2" tooltip="https://docs.google.com/drawings/d/1q7HMcET0kUtxa2bB6j0EvtC1gG6e74nuN8n6I3wW5rU/edit?usp=sharing"/>
              </a:rPr>
              <a:t> de </a:t>
            </a:r>
            <a:r>
              <a:rPr lang="en-US" sz="2505" u="sng" dirty="0" err="1">
                <a:solidFill>
                  <a:srgbClr val="0061FF"/>
                </a:solidFill>
                <a:latin typeface="Roboto"/>
                <a:ea typeface="Roboto"/>
                <a:cs typeface="Roboto"/>
                <a:sym typeface="Roboto"/>
                <a:hlinkClick r:id="rId2" tooltip="https://docs.google.com/drawings/d/1q7HMcET0kUtxa2bB6j0EvtC1gG6e74nuN8n6I3wW5rU/edit?usp=sharing"/>
              </a:rPr>
              <a:t>l’IA</a:t>
            </a:r>
            <a:endParaRPr lang="en-US" sz="2505" u="sng" dirty="0">
              <a:solidFill>
                <a:srgbClr val="0061FF"/>
              </a:solidFill>
              <a:latin typeface="Roboto"/>
              <a:ea typeface="Roboto"/>
              <a:cs typeface="Roboto"/>
              <a:sym typeface="Roboto"/>
              <a:hlinkClick r:id="rId2" tooltip="https://docs.google.com/drawings/d/1q7HMcET0kUtxa2bB6j0EvtC1gG6e74nuN8n6I3wW5rU/edit?usp=sharing"/>
            </a:endParaRPr>
          </a:p>
        </p:txBody>
      </p:sp>
      <p:sp>
        <p:nvSpPr>
          <p:cNvPr id="5" name="Freeform 5"/>
          <p:cNvSpPr/>
          <p:nvPr/>
        </p:nvSpPr>
        <p:spPr>
          <a:xfrm>
            <a:off x="17140762" y="268987"/>
            <a:ext cx="868726" cy="868726"/>
          </a:xfrm>
          <a:custGeom>
            <a:avLst/>
            <a:gdLst/>
            <a:ahLst/>
            <a:cxnLst/>
            <a:rect l="l" t="t" r="r" b="b"/>
            <a:pathLst>
              <a:path w="868726" h="868726">
                <a:moveTo>
                  <a:pt x="0" y="0"/>
                </a:moveTo>
                <a:lnTo>
                  <a:pt x="868726" y="0"/>
                </a:lnTo>
                <a:lnTo>
                  <a:pt x="868726" y="868726"/>
                </a:lnTo>
                <a:lnTo>
                  <a:pt x="0" y="8687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6" name="Image 5">
            <a:extLst>
              <a:ext uri="{FF2B5EF4-FFF2-40B4-BE49-F238E27FC236}">
                <a16:creationId xmlns:a16="http://schemas.microsoft.com/office/drawing/2014/main" id="{A141FB01-48C3-4ED5-A6EB-01CB26F8F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1316" y="2714054"/>
            <a:ext cx="16686748" cy="6653841"/>
          </a:xfrm>
          <a:custGeom>
            <a:avLst/>
            <a:gdLst/>
            <a:ahLst/>
            <a:cxnLst/>
            <a:rect l="l" t="t" r="r" b="b"/>
            <a:pathLst>
              <a:path w="16686748" h="6653841">
                <a:moveTo>
                  <a:pt x="0" y="0"/>
                </a:moveTo>
                <a:lnTo>
                  <a:pt x="16686747" y="0"/>
                </a:lnTo>
                <a:lnTo>
                  <a:pt x="16686747" y="6653840"/>
                </a:lnTo>
                <a:lnTo>
                  <a:pt x="0" y="6653840"/>
                </a:lnTo>
                <a:lnTo>
                  <a:pt x="0" y="0"/>
                </a:lnTo>
                <a:close/>
              </a:path>
            </a:pathLst>
          </a:custGeom>
          <a:blipFill>
            <a:blip r:embed="rId2"/>
            <a:stretch>
              <a:fillRect/>
            </a:stretch>
          </a:blipFill>
        </p:spPr>
      </p:sp>
      <p:sp>
        <p:nvSpPr>
          <p:cNvPr id="3" name="TextBox 3"/>
          <p:cNvSpPr txBox="1"/>
          <p:nvPr/>
        </p:nvSpPr>
        <p:spPr>
          <a:xfrm>
            <a:off x="100690" y="149860"/>
            <a:ext cx="18288000" cy="1805305"/>
          </a:xfrm>
          <a:prstGeom prst="rect">
            <a:avLst/>
          </a:prstGeom>
        </p:spPr>
        <p:txBody>
          <a:bodyPr lIns="0" tIns="0" rIns="0" bIns="0" rtlCol="0" anchor="t">
            <a:spAutoFit/>
          </a:bodyPr>
          <a:lstStyle/>
          <a:p>
            <a:pPr algn="ctr">
              <a:lnSpc>
                <a:spcPts val="7039"/>
              </a:lnSpc>
            </a:pPr>
            <a:r>
              <a:rPr lang="en-US" sz="6399" b="1">
                <a:solidFill>
                  <a:srgbClr val="0C0C0C"/>
                </a:solidFill>
                <a:latin typeface="Roboto Condensed Bold"/>
                <a:ea typeface="Roboto Condensed Bold"/>
                <a:cs typeface="Roboto Condensed Bold"/>
                <a:sym typeface="Roboto Condensed Bold"/>
              </a:rPr>
              <a:t>FOIRE AUX QUESTIONS IA</a:t>
            </a:r>
          </a:p>
          <a:p>
            <a:pPr algn="ctr">
              <a:lnSpc>
                <a:spcPts val="7039"/>
              </a:lnSpc>
            </a:pPr>
            <a:r>
              <a:rPr lang="en-US" sz="6399" b="1" u="sng">
                <a:solidFill>
                  <a:srgbClr val="0061FF"/>
                </a:solidFill>
                <a:latin typeface="Roboto Condensed Bold"/>
                <a:ea typeface="Roboto Condensed Bold"/>
                <a:cs typeface="Roboto Condensed Bold"/>
                <a:sym typeface="Roboto Condensed Bold"/>
                <a:hlinkClick r:id="rId3" tooltip="https://www.comparia.beta.gouv.fr/faq"/>
              </a:rPr>
              <a:t>https://www.comparia.beta.gouv.fr/faq</a:t>
            </a:r>
            <a:r>
              <a:rPr lang="en-US" sz="6399" u="sng">
                <a:solidFill>
                  <a:srgbClr val="0061FF"/>
                </a:solidFill>
                <a:latin typeface="Roboto Condensed"/>
                <a:ea typeface="Roboto Condensed"/>
                <a:cs typeface="Roboto Condensed"/>
                <a:sym typeface="Roboto Condensed"/>
                <a:hlinkClick r:id="rId3" tooltip="https://www.comparia.beta.gouv.fr/faq"/>
              </a:rPr>
              <a:t> </a:t>
            </a:r>
          </a:p>
        </p:txBody>
      </p:sp>
      <p:pic>
        <p:nvPicPr>
          <p:cNvPr id="4" name="Image 3">
            <a:extLst>
              <a:ext uri="{FF2B5EF4-FFF2-40B4-BE49-F238E27FC236}">
                <a16:creationId xmlns:a16="http://schemas.microsoft.com/office/drawing/2014/main" id="{1272BD3A-D058-4FD7-8B8F-D1139894F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12252"/>
            <a:ext cx="3443235" cy="2295490"/>
          </a:xfrm>
          <a:custGeom>
            <a:avLst/>
            <a:gdLst/>
            <a:ahLst/>
            <a:cxnLst/>
            <a:rect l="l" t="t" r="r" b="b"/>
            <a:pathLst>
              <a:path w="3443235" h="2295490">
                <a:moveTo>
                  <a:pt x="0" y="0"/>
                </a:moveTo>
                <a:lnTo>
                  <a:pt x="3443235" y="0"/>
                </a:lnTo>
                <a:lnTo>
                  <a:pt x="3443235" y="2295490"/>
                </a:lnTo>
                <a:lnTo>
                  <a:pt x="0" y="2295490"/>
                </a:lnTo>
                <a:lnTo>
                  <a:pt x="0" y="0"/>
                </a:lnTo>
                <a:close/>
              </a:path>
            </a:pathLst>
          </a:custGeom>
          <a:blipFill>
            <a:blip r:embed="rId2"/>
            <a:stretch>
              <a:fillRect/>
            </a:stretch>
          </a:blipFill>
        </p:spPr>
      </p:sp>
      <p:sp>
        <p:nvSpPr>
          <p:cNvPr id="3" name="Freeform 3"/>
          <p:cNvSpPr/>
          <p:nvPr/>
        </p:nvSpPr>
        <p:spPr>
          <a:xfrm>
            <a:off x="16599846" y="1028700"/>
            <a:ext cx="1318907" cy="2492780"/>
          </a:xfrm>
          <a:custGeom>
            <a:avLst/>
            <a:gdLst/>
            <a:ahLst/>
            <a:cxnLst/>
            <a:rect l="l" t="t" r="r" b="b"/>
            <a:pathLst>
              <a:path w="1318907" h="2492780">
                <a:moveTo>
                  <a:pt x="0" y="0"/>
                </a:moveTo>
                <a:lnTo>
                  <a:pt x="1318908" y="0"/>
                </a:lnTo>
                <a:lnTo>
                  <a:pt x="1318908" y="2492780"/>
                </a:lnTo>
                <a:lnTo>
                  <a:pt x="0" y="2492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hlinkClick r:id="rId5" tooltip="https://ici.exploratv.ca/quiz/1-IA-questions-robots-technologie-inventions-informatique/"/>
          </p:cNvPr>
          <p:cNvSpPr/>
          <p:nvPr/>
        </p:nvSpPr>
        <p:spPr>
          <a:xfrm>
            <a:off x="4234478" y="2129780"/>
            <a:ext cx="9819043" cy="7892056"/>
          </a:xfrm>
          <a:custGeom>
            <a:avLst/>
            <a:gdLst/>
            <a:ahLst/>
            <a:cxnLst/>
            <a:rect l="l" t="t" r="r" b="b"/>
            <a:pathLst>
              <a:path w="9819043" h="7892056">
                <a:moveTo>
                  <a:pt x="0" y="0"/>
                </a:moveTo>
                <a:lnTo>
                  <a:pt x="9819044" y="0"/>
                </a:lnTo>
                <a:lnTo>
                  <a:pt x="9819044" y="7892056"/>
                </a:lnTo>
                <a:lnTo>
                  <a:pt x="0" y="7892056"/>
                </a:lnTo>
                <a:lnTo>
                  <a:pt x="0" y="0"/>
                </a:lnTo>
                <a:close/>
              </a:path>
            </a:pathLst>
          </a:custGeom>
          <a:blipFill>
            <a:blip r:embed="rId6"/>
            <a:stretch>
              <a:fillRect/>
            </a:stretch>
          </a:blipFill>
        </p:spPr>
      </p:sp>
      <p:sp>
        <p:nvSpPr>
          <p:cNvPr id="5" name="TextBox 5"/>
          <p:cNvSpPr txBox="1"/>
          <p:nvPr/>
        </p:nvSpPr>
        <p:spPr>
          <a:xfrm>
            <a:off x="100690" y="408940"/>
            <a:ext cx="18288000" cy="1287145"/>
          </a:xfrm>
          <a:prstGeom prst="rect">
            <a:avLst/>
          </a:prstGeom>
        </p:spPr>
        <p:txBody>
          <a:bodyPr lIns="0" tIns="0" rIns="0" bIns="0" rtlCol="0" anchor="t">
            <a:spAutoFit/>
          </a:bodyPr>
          <a:lstStyle/>
          <a:p>
            <a:pPr algn="ctr">
              <a:lnSpc>
                <a:spcPts val="7039"/>
              </a:lnSpc>
            </a:pPr>
            <a:r>
              <a:rPr lang="en-US" sz="6399" b="1">
                <a:solidFill>
                  <a:srgbClr val="0C0C0C"/>
                </a:solidFill>
                <a:latin typeface="Roboto Condensed Bold"/>
                <a:ea typeface="Roboto Condensed Bold"/>
                <a:cs typeface="Roboto Condensed Bold"/>
                <a:sym typeface="Roboto Condensed Bold"/>
              </a:rPr>
              <a:t>Testez vos connaissances sur l’IA</a:t>
            </a:r>
          </a:p>
          <a:p>
            <a:pPr algn="ctr">
              <a:lnSpc>
                <a:spcPts val="3079"/>
              </a:lnSpc>
            </a:pPr>
            <a:r>
              <a:rPr lang="en-US" sz="2799" b="1" u="sng">
                <a:solidFill>
                  <a:srgbClr val="0061FF"/>
                </a:solidFill>
                <a:latin typeface="Roboto Condensed Bold"/>
                <a:ea typeface="Roboto Condensed Bold"/>
                <a:cs typeface="Roboto Condensed Bold"/>
                <a:sym typeface="Roboto Condensed Bold"/>
                <a:hlinkClick r:id="rId5" tooltip="https://ici.exploratv.ca/quiz/1-IA-questions-robots-technologie-inventions-informatique/"/>
              </a:rPr>
              <a:t>https://ici.exploratv.ca/quiz/1-IA-questions-robots-technologie-inventions-informatique/</a:t>
            </a:r>
          </a:p>
        </p:txBody>
      </p:sp>
      <p:pic>
        <p:nvPicPr>
          <p:cNvPr id="6" name="Image 5">
            <a:extLst>
              <a:ext uri="{FF2B5EF4-FFF2-40B4-BE49-F238E27FC236}">
                <a16:creationId xmlns:a16="http://schemas.microsoft.com/office/drawing/2014/main" id="{8E9C4726-B142-43C9-982B-F3BF03B07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153992">
            <a:off x="-70492" y="1924757"/>
            <a:ext cx="2732980" cy="2022405"/>
          </a:xfrm>
          <a:custGeom>
            <a:avLst/>
            <a:gdLst/>
            <a:ahLst/>
            <a:cxnLst/>
            <a:rect l="l" t="t" r="r" b="b"/>
            <a:pathLst>
              <a:path w="2732980" h="2022405">
                <a:moveTo>
                  <a:pt x="0" y="0"/>
                </a:moveTo>
                <a:lnTo>
                  <a:pt x="2732980" y="0"/>
                </a:lnTo>
                <a:lnTo>
                  <a:pt x="2732980" y="2022405"/>
                </a:lnTo>
                <a:lnTo>
                  <a:pt x="0" y="2022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231951" y="3312234"/>
            <a:ext cx="8312035" cy="6129201"/>
          </a:xfrm>
          <a:custGeom>
            <a:avLst/>
            <a:gdLst/>
            <a:ahLst/>
            <a:cxnLst/>
            <a:rect l="l" t="t" r="r" b="b"/>
            <a:pathLst>
              <a:path w="8312035" h="6129201">
                <a:moveTo>
                  <a:pt x="0" y="0"/>
                </a:moveTo>
                <a:lnTo>
                  <a:pt x="8312035" y="0"/>
                </a:lnTo>
                <a:lnTo>
                  <a:pt x="8312035" y="6129201"/>
                </a:lnTo>
                <a:lnTo>
                  <a:pt x="0" y="6129201"/>
                </a:lnTo>
                <a:lnTo>
                  <a:pt x="0" y="0"/>
                </a:lnTo>
                <a:close/>
              </a:path>
            </a:pathLst>
          </a:custGeom>
          <a:blipFill>
            <a:blip r:embed="rId4"/>
            <a:stretch>
              <a:fillRect/>
            </a:stretch>
          </a:blipFill>
        </p:spPr>
      </p:sp>
      <p:sp>
        <p:nvSpPr>
          <p:cNvPr id="4" name="TextBox 4"/>
          <p:cNvSpPr txBox="1"/>
          <p:nvPr/>
        </p:nvSpPr>
        <p:spPr>
          <a:xfrm>
            <a:off x="0" y="1717067"/>
            <a:ext cx="18288000" cy="1471931"/>
          </a:xfrm>
          <a:prstGeom prst="rect">
            <a:avLst/>
          </a:prstGeom>
        </p:spPr>
        <p:txBody>
          <a:bodyPr lIns="0" tIns="0" rIns="0" bIns="0" rtlCol="0" anchor="t">
            <a:spAutoFit/>
          </a:bodyPr>
          <a:lstStyle/>
          <a:p>
            <a:pPr algn="ctr">
              <a:lnSpc>
                <a:spcPts val="3919"/>
              </a:lnSpc>
            </a:pPr>
            <a:r>
              <a:rPr lang="en-US" sz="2799" dirty="0" err="1">
                <a:solidFill>
                  <a:srgbClr val="000000"/>
                </a:solidFill>
                <a:latin typeface="Jura"/>
                <a:ea typeface="Jura"/>
                <a:cs typeface="Jura"/>
                <a:sym typeface="Jura"/>
              </a:rPr>
              <a:t>Basé</a:t>
            </a:r>
            <a:r>
              <a:rPr lang="en-US" sz="2799" dirty="0">
                <a:solidFill>
                  <a:srgbClr val="000000"/>
                </a:solidFill>
                <a:latin typeface="Jura"/>
                <a:ea typeface="Jura"/>
                <a:cs typeface="Jura"/>
                <a:sym typeface="Jura"/>
              </a:rPr>
              <a:t> sur des technologies Open Source (Meta et Mistral)</a:t>
            </a:r>
          </a:p>
          <a:p>
            <a:pPr algn="ctr">
              <a:lnSpc>
                <a:spcPts val="3919"/>
              </a:lnSpc>
            </a:pPr>
            <a:r>
              <a:rPr lang="en-US" sz="2799" dirty="0" err="1">
                <a:solidFill>
                  <a:srgbClr val="000000"/>
                </a:solidFill>
                <a:latin typeface="Jura"/>
                <a:ea typeface="Jura"/>
                <a:cs typeface="Jura"/>
                <a:sym typeface="Jura"/>
              </a:rPr>
              <a:t>Hébergé</a:t>
            </a:r>
            <a:r>
              <a:rPr lang="en-US" sz="2799" dirty="0">
                <a:solidFill>
                  <a:srgbClr val="000000"/>
                </a:solidFill>
                <a:latin typeface="Jura"/>
                <a:ea typeface="Jura"/>
                <a:cs typeface="Jura"/>
                <a:sym typeface="Jura"/>
              </a:rPr>
              <a:t> sur un cloud souverain et </a:t>
            </a:r>
            <a:r>
              <a:rPr lang="en-US" sz="2799" dirty="0" err="1">
                <a:solidFill>
                  <a:srgbClr val="000000"/>
                </a:solidFill>
                <a:latin typeface="Jura"/>
                <a:ea typeface="Jura"/>
                <a:cs typeface="Jura"/>
                <a:sym typeface="Jura"/>
              </a:rPr>
              <a:t>sécurisé</a:t>
            </a:r>
            <a:r>
              <a:rPr lang="en-US" sz="2799" dirty="0">
                <a:solidFill>
                  <a:srgbClr val="000000"/>
                </a:solidFill>
                <a:latin typeface="Jura"/>
                <a:ea typeface="Jura"/>
                <a:cs typeface="Jura"/>
                <a:sym typeface="Jura"/>
              </a:rPr>
              <a:t> </a:t>
            </a:r>
            <a:r>
              <a:rPr lang="en-US" sz="2799" dirty="0" err="1">
                <a:solidFill>
                  <a:srgbClr val="000000"/>
                </a:solidFill>
                <a:latin typeface="Jura"/>
                <a:ea typeface="Jura"/>
                <a:cs typeface="Jura"/>
                <a:sym typeface="Jura"/>
              </a:rPr>
              <a:t>SecNumCloud</a:t>
            </a:r>
            <a:endParaRPr lang="en-US" sz="2799" dirty="0">
              <a:solidFill>
                <a:srgbClr val="000000"/>
              </a:solidFill>
              <a:latin typeface="Jura"/>
              <a:ea typeface="Jura"/>
              <a:cs typeface="Jura"/>
              <a:sym typeface="Jura"/>
            </a:endParaRPr>
          </a:p>
          <a:p>
            <a:pPr algn="ctr">
              <a:lnSpc>
                <a:spcPts val="3919"/>
              </a:lnSpc>
            </a:pPr>
            <a:r>
              <a:rPr lang="en-US" sz="2799" b="1" dirty="0">
                <a:solidFill>
                  <a:srgbClr val="0061FF"/>
                </a:solidFill>
                <a:latin typeface="Roboto Condensed Bold"/>
                <a:ea typeface="Roboto Condensed Bold"/>
                <a:cs typeface="Roboto Condensed Bold"/>
                <a:sym typeface="Roboto Condensed Bold"/>
              </a:rPr>
              <a:t>Source : </a:t>
            </a:r>
            <a:r>
              <a:rPr lang="en-US" sz="2799" b="1" u="sng" dirty="0">
                <a:solidFill>
                  <a:srgbClr val="0061FF"/>
                </a:solidFill>
                <a:latin typeface="Roboto Condensed Bold"/>
                <a:ea typeface="Roboto Condensed Bold"/>
                <a:cs typeface="Roboto Condensed Bold"/>
                <a:sym typeface="Roboto Condensed Bold"/>
                <a:hlinkClick r:id="rId5" tooltip="https://www.info.gouv.fr/actualite/ia-connaissez-vous-albert"/>
              </a:rPr>
              <a:t>https://www.info.gouv.fr/actualite/ia-connaissez-vous-albert</a:t>
            </a:r>
          </a:p>
        </p:txBody>
      </p:sp>
      <p:sp>
        <p:nvSpPr>
          <p:cNvPr id="5" name="TextBox 5"/>
          <p:cNvSpPr txBox="1"/>
          <p:nvPr/>
        </p:nvSpPr>
        <p:spPr>
          <a:xfrm>
            <a:off x="0" y="775997"/>
            <a:ext cx="18288000" cy="941070"/>
          </a:xfrm>
          <a:prstGeom prst="rect">
            <a:avLst/>
          </a:prstGeom>
        </p:spPr>
        <p:txBody>
          <a:bodyPr lIns="0" tIns="0" rIns="0" bIns="0" rtlCol="0" anchor="t">
            <a:spAutoFit/>
          </a:bodyPr>
          <a:lstStyle/>
          <a:p>
            <a:pPr algn="ctr">
              <a:lnSpc>
                <a:spcPts val="7260"/>
              </a:lnSpc>
            </a:pPr>
            <a:r>
              <a:rPr lang="en-US" sz="6600" b="1" u="sng" dirty="0">
                <a:solidFill>
                  <a:srgbClr val="000000"/>
                </a:solidFill>
                <a:latin typeface="Roboto Condensed Bold"/>
                <a:ea typeface="Roboto Condensed Bold"/>
                <a:cs typeface="Roboto Condensed Bold"/>
                <a:sym typeface="Roboto Condensed Bold"/>
              </a:rPr>
              <a:t>Et ALBERT (IA du service Public) dans tout </a:t>
            </a:r>
            <a:r>
              <a:rPr lang="en-US" sz="6600" b="1" u="sng" dirty="0" err="1">
                <a:solidFill>
                  <a:srgbClr val="000000"/>
                </a:solidFill>
                <a:latin typeface="Roboto Condensed Bold"/>
                <a:ea typeface="Roboto Condensed Bold"/>
                <a:cs typeface="Roboto Condensed Bold"/>
                <a:sym typeface="Roboto Condensed Bold"/>
              </a:rPr>
              <a:t>ça</a:t>
            </a:r>
            <a:r>
              <a:rPr lang="en-US" sz="6600" b="1" u="sng" dirty="0">
                <a:solidFill>
                  <a:srgbClr val="000000"/>
                </a:solidFill>
                <a:latin typeface="Roboto Condensed Bold"/>
                <a:ea typeface="Roboto Condensed Bold"/>
                <a:cs typeface="Roboto Condensed Bold"/>
                <a:sym typeface="Roboto Condensed Bold"/>
              </a:rPr>
              <a:t> ?</a:t>
            </a:r>
          </a:p>
        </p:txBody>
      </p:sp>
      <p:pic>
        <p:nvPicPr>
          <p:cNvPr id="6" name="Picture 6"/>
          <p:cNvPicPr>
            <a:picLocks noChangeAspect="1"/>
          </p:cNvPicPr>
          <p:nvPr/>
        </p:nvPicPr>
        <p:blipFill>
          <a:blip r:embed="rId6"/>
          <a:srcRect/>
          <a:stretch>
            <a:fillRect/>
          </a:stretch>
        </p:blipFill>
        <p:spPr>
          <a:xfrm>
            <a:off x="2971532" y="2603124"/>
            <a:ext cx="1001009" cy="665671"/>
          </a:xfrm>
          <a:prstGeom prst="rect">
            <a:avLst/>
          </a:prstGeom>
        </p:spPr>
      </p:pic>
      <p:pic>
        <p:nvPicPr>
          <p:cNvPr id="7" name="Image 6">
            <a:extLst>
              <a:ext uri="{FF2B5EF4-FFF2-40B4-BE49-F238E27FC236}">
                <a16:creationId xmlns:a16="http://schemas.microsoft.com/office/drawing/2014/main" id="{DE6BCF9B-2EFC-4DF6-9353-C12A183462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199824" y="302009"/>
            <a:ext cx="1825397" cy="1781637"/>
          </a:xfrm>
          <a:custGeom>
            <a:avLst/>
            <a:gdLst/>
            <a:ahLst/>
            <a:cxnLst/>
            <a:rect l="l" t="t" r="r" b="b"/>
            <a:pathLst>
              <a:path w="1825397" h="1781637">
                <a:moveTo>
                  <a:pt x="0" y="0"/>
                </a:moveTo>
                <a:lnTo>
                  <a:pt x="1825396" y="0"/>
                </a:lnTo>
                <a:lnTo>
                  <a:pt x="1825396" y="1781637"/>
                </a:lnTo>
                <a:lnTo>
                  <a:pt x="0" y="1781637"/>
                </a:lnTo>
                <a:lnTo>
                  <a:pt x="0" y="0"/>
                </a:lnTo>
                <a:close/>
              </a:path>
            </a:pathLst>
          </a:custGeom>
          <a:blipFill>
            <a:blip r:embed="rId2"/>
            <a:stretch>
              <a:fillRect/>
            </a:stretch>
          </a:blipFill>
        </p:spPr>
      </p:sp>
      <p:pic>
        <p:nvPicPr>
          <p:cNvPr id="4" name="Picture 4"/>
          <p:cNvPicPr>
            <a:picLocks noChangeAspect="1"/>
          </p:cNvPicPr>
          <p:nvPr/>
        </p:nvPicPr>
        <p:blipFill>
          <a:blip r:embed="rId3"/>
          <a:srcRect/>
          <a:stretch>
            <a:fillRect/>
          </a:stretch>
        </p:blipFill>
        <p:spPr>
          <a:xfrm rot="2170164">
            <a:off x="15776165" y="966600"/>
            <a:ext cx="3263302" cy="2806440"/>
          </a:xfrm>
          <a:prstGeom prst="rect">
            <a:avLst/>
          </a:prstGeom>
        </p:spPr>
      </p:pic>
      <p:sp>
        <p:nvSpPr>
          <p:cNvPr id="5" name="Freeform 5">
            <a:hlinkClick r:id="rId4" tooltip="https://chatgpt.com/c/679b430b-6f64-8013-8543-341910247dc0"/>
          </p:cNvPr>
          <p:cNvSpPr/>
          <p:nvPr/>
        </p:nvSpPr>
        <p:spPr>
          <a:xfrm>
            <a:off x="3200400" y="876300"/>
            <a:ext cx="11301259" cy="1596303"/>
          </a:xfrm>
          <a:custGeom>
            <a:avLst/>
            <a:gdLst/>
            <a:ahLst/>
            <a:cxnLst/>
            <a:rect l="l" t="t" r="r" b="b"/>
            <a:pathLst>
              <a:path w="11301259" h="1596303">
                <a:moveTo>
                  <a:pt x="0" y="0"/>
                </a:moveTo>
                <a:lnTo>
                  <a:pt x="11301258" y="0"/>
                </a:lnTo>
                <a:lnTo>
                  <a:pt x="11301258" y="1596303"/>
                </a:lnTo>
                <a:lnTo>
                  <a:pt x="0" y="1596303"/>
                </a:lnTo>
                <a:lnTo>
                  <a:pt x="0" y="0"/>
                </a:lnTo>
                <a:close/>
              </a:path>
            </a:pathLst>
          </a:custGeom>
          <a:blipFill>
            <a:blip r:embed="rId5"/>
            <a:stretch>
              <a:fillRect/>
            </a:stretch>
          </a:blipFill>
        </p:spPr>
      </p:sp>
      <p:pic>
        <p:nvPicPr>
          <p:cNvPr id="6" name="Picture 6"/>
          <p:cNvPicPr>
            <a:picLocks noChangeAspect="1"/>
          </p:cNvPicPr>
          <p:nvPr/>
        </p:nvPicPr>
        <p:blipFill>
          <a:blip r:embed="rId6"/>
          <a:srcRect/>
          <a:stretch>
            <a:fillRect/>
          </a:stretch>
        </p:blipFill>
        <p:spPr>
          <a:xfrm>
            <a:off x="1981200" y="1192827"/>
            <a:ext cx="1001009" cy="665671"/>
          </a:xfrm>
          <a:prstGeom prst="rect">
            <a:avLst/>
          </a:prstGeom>
        </p:spPr>
      </p:pic>
      <p:sp>
        <p:nvSpPr>
          <p:cNvPr id="7" name="TextBox 7"/>
          <p:cNvSpPr txBox="1"/>
          <p:nvPr/>
        </p:nvSpPr>
        <p:spPr>
          <a:xfrm>
            <a:off x="-226385" y="2575783"/>
            <a:ext cx="18550779" cy="7028078"/>
          </a:xfrm>
          <a:prstGeom prst="rect">
            <a:avLst/>
          </a:prstGeom>
        </p:spPr>
        <p:txBody>
          <a:bodyPr wrap="square" lIns="0" tIns="0" rIns="0" bIns="0" rtlCol="0" anchor="t">
            <a:spAutoFit/>
          </a:bodyPr>
          <a:lstStyle/>
          <a:p>
            <a:pPr algn="ctr">
              <a:lnSpc>
                <a:spcPts val="2240"/>
              </a:lnSpc>
            </a:pPr>
            <a:r>
              <a:rPr lang="en-US" sz="1600" dirty="0">
                <a:solidFill>
                  <a:srgbClr val="000000"/>
                </a:solidFill>
                <a:latin typeface="Jura Light"/>
                <a:ea typeface="Jura Light"/>
                <a:cs typeface="Jura Light"/>
                <a:sym typeface="Jura Light"/>
              </a:rPr>
              <a:t>Top 5 </a:t>
            </a:r>
            <a:r>
              <a:rPr lang="en-US" sz="1600" dirty="0" err="1">
                <a:solidFill>
                  <a:srgbClr val="000000"/>
                </a:solidFill>
                <a:latin typeface="Jura Light"/>
                <a:ea typeface="Jura Light"/>
                <a:cs typeface="Jura Light"/>
                <a:sym typeface="Jura Light"/>
              </a:rPr>
              <a:t>conseils</a:t>
            </a:r>
            <a:r>
              <a:rPr lang="en-US" sz="1600" dirty="0">
                <a:solidFill>
                  <a:srgbClr val="000000"/>
                </a:solidFill>
                <a:latin typeface="Jura Light"/>
                <a:ea typeface="Jura Light"/>
                <a:cs typeface="Jura Light"/>
                <a:sym typeface="Jura Light"/>
              </a:rPr>
              <a:t> pour bien </a:t>
            </a:r>
            <a:r>
              <a:rPr lang="en-US" sz="1600" dirty="0" err="1">
                <a:solidFill>
                  <a:srgbClr val="000000"/>
                </a:solidFill>
                <a:latin typeface="Jura Light"/>
                <a:ea typeface="Jura Light"/>
                <a:cs typeface="Jura Light"/>
                <a:sym typeface="Jura Light"/>
              </a:rPr>
              <a:t>utiliser</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ChatGPT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gratuit</a:t>
            </a:r>
            <a:endParaRPr lang="en-US" sz="1600" dirty="0">
              <a:solidFill>
                <a:srgbClr val="000000"/>
              </a:solidFill>
              <a:latin typeface="Jura Light"/>
              <a:ea typeface="Jura Light"/>
              <a:cs typeface="Jura Light"/>
              <a:sym typeface="Jura Light"/>
            </a:endParaRPr>
          </a:p>
          <a:p>
            <a:pPr algn="ctr">
              <a:lnSpc>
                <a:spcPts val="2240"/>
              </a:lnSpc>
            </a:pPr>
            <a:r>
              <a:rPr lang="en-US" sz="1600" b="1" dirty="0">
                <a:solidFill>
                  <a:srgbClr val="000000"/>
                </a:solidFill>
                <a:latin typeface="Jura Bold"/>
                <a:ea typeface="Jura Bold"/>
                <a:cs typeface="Jura Bold"/>
                <a:sym typeface="Jura Bold"/>
              </a:rPr>
              <a:t>1. Pose des questions </a:t>
            </a:r>
            <a:r>
              <a:rPr lang="en-US" sz="1600" b="1" dirty="0" err="1">
                <a:solidFill>
                  <a:srgbClr val="000000"/>
                </a:solidFill>
                <a:latin typeface="Jura Bold"/>
                <a:ea typeface="Jura Bold"/>
                <a:cs typeface="Jura Bold"/>
                <a:sym typeface="Jura Bold"/>
              </a:rPr>
              <a:t>claires</a:t>
            </a:r>
            <a:r>
              <a:rPr lang="en-US" sz="1600" b="1" dirty="0">
                <a:solidFill>
                  <a:srgbClr val="000000"/>
                </a:solidFill>
                <a:latin typeface="Jura Bold"/>
                <a:ea typeface="Jura Bold"/>
                <a:cs typeface="Jura Bold"/>
                <a:sym typeface="Jura Bold"/>
              </a:rPr>
              <a:t> et précises</a:t>
            </a:r>
          </a:p>
          <a:p>
            <a:pPr algn="ctr">
              <a:lnSpc>
                <a:spcPts val="2240"/>
              </a:lnSpc>
            </a:pPr>
            <a:r>
              <a:rPr lang="en-US" sz="1600" dirty="0">
                <a:solidFill>
                  <a:srgbClr val="000000"/>
                </a:solidFill>
                <a:latin typeface="Jura Light"/>
                <a:ea typeface="Jura Light"/>
                <a:cs typeface="Jura Light"/>
                <a:sym typeface="Jura Light"/>
              </a:rPr>
              <a:t>🔹 Plus ta question </a:t>
            </a:r>
            <a:r>
              <a:rPr lang="en-US" sz="1600" dirty="0" err="1">
                <a:solidFill>
                  <a:srgbClr val="000000"/>
                </a:solidFill>
                <a:latin typeface="Jura Light"/>
                <a:ea typeface="Jura Light"/>
                <a:cs typeface="Jura Light"/>
                <a:sym typeface="Jura Light"/>
              </a:rPr>
              <a:t>est</a:t>
            </a:r>
            <a:r>
              <a:rPr lang="en-US" sz="1600" dirty="0">
                <a:solidFill>
                  <a:srgbClr val="000000"/>
                </a:solidFill>
                <a:latin typeface="Jura Light"/>
                <a:ea typeface="Jura Light"/>
                <a:cs typeface="Jura Light"/>
                <a:sym typeface="Jura Light"/>
              </a:rPr>
              <a:t> simple et </a:t>
            </a:r>
            <a:r>
              <a:rPr lang="en-US" sz="1600" dirty="0" err="1">
                <a:solidFill>
                  <a:srgbClr val="000000"/>
                </a:solidFill>
                <a:latin typeface="Jura Light"/>
                <a:ea typeface="Jura Light"/>
                <a:cs typeface="Jura Light"/>
                <a:sym typeface="Jura Light"/>
              </a:rPr>
              <a:t>directe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meilleure</a:t>
            </a:r>
            <a:r>
              <a:rPr lang="en-US" sz="1600" dirty="0">
                <a:solidFill>
                  <a:srgbClr val="000000"/>
                </a:solidFill>
                <a:latin typeface="Jura Light"/>
                <a:ea typeface="Jura Light"/>
                <a:cs typeface="Jura Light"/>
                <a:sym typeface="Jura Light"/>
              </a:rPr>
              <a:t> sera la </a:t>
            </a:r>
            <a:r>
              <a:rPr lang="en-US" sz="1600" dirty="0" err="1">
                <a:solidFill>
                  <a:srgbClr val="000000"/>
                </a:solidFill>
                <a:latin typeface="Jura Light"/>
                <a:ea typeface="Jura Light"/>
                <a:cs typeface="Jura Light"/>
                <a:sym typeface="Jura Light"/>
              </a:rPr>
              <a:t>réponse</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Exemple</a:t>
            </a:r>
            <a:r>
              <a:rPr lang="en-US" sz="1600" dirty="0">
                <a:solidFill>
                  <a:srgbClr val="000000"/>
                </a:solidFill>
                <a:latin typeface="Jura Light"/>
                <a:ea typeface="Jura Light"/>
                <a:cs typeface="Jura Light"/>
                <a:sym typeface="Jura Light"/>
              </a:rPr>
              <a:t> : "Comment faire un bon café ?"</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Éviter</a:t>
            </a:r>
            <a:r>
              <a:rPr lang="en-US" sz="1600" dirty="0">
                <a:solidFill>
                  <a:srgbClr val="000000"/>
                </a:solidFill>
                <a:latin typeface="Jura Light"/>
                <a:ea typeface="Jura Light"/>
                <a:cs typeface="Jura Light"/>
                <a:sym typeface="Jura Light"/>
              </a:rPr>
              <a:t> : "Dis-</a:t>
            </a:r>
            <a:r>
              <a:rPr lang="en-US" sz="1600" dirty="0" err="1">
                <a:solidFill>
                  <a:srgbClr val="000000"/>
                </a:solidFill>
                <a:latin typeface="Jura Light"/>
                <a:ea typeface="Jura Light"/>
                <a:cs typeface="Jura Light"/>
                <a:sym typeface="Jura Light"/>
              </a:rPr>
              <a:t>moi</a:t>
            </a:r>
            <a:r>
              <a:rPr lang="en-US" sz="1600" dirty="0">
                <a:solidFill>
                  <a:srgbClr val="000000"/>
                </a:solidFill>
                <a:latin typeface="Jura Light"/>
                <a:ea typeface="Jura Light"/>
                <a:cs typeface="Jura Light"/>
                <a:sym typeface="Jura Light"/>
              </a:rPr>
              <a:t> tout sur le café, son </a:t>
            </a:r>
            <a:r>
              <a:rPr lang="en-US" sz="1600" dirty="0" err="1">
                <a:solidFill>
                  <a:srgbClr val="000000"/>
                </a:solidFill>
                <a:latin typeface="Jura Light"/>
                <a:ea typeface="Jura Light"/>
                <a:cs typeface="Jura Light"/>
                <a:sym typeface="Jura Light"/>
              </a:rPr>
              <a:t>histoire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ses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variétés</a:t>
            </a:r>
            <a:r>
              <a:rPr lang="en-US" sz="1600" dirty="0">
                <a:solidFill>
                  <a:srgbClr val="000000"/>
                </a:solidFill>
                <a:latin typeface="Jura Light"/>
                <a:ea typeface="Jura Light"/>
                <a:cs typeface="Jura Light"/>
                <a:sym typeface="Jura Light"/>
              </a:rPr>
              <a:t> et comment le </a:t>
            </a:r>
            <a:r>
              <a:rPr lang="en-US" sz="1600" dirty="0" err="1">
                <a:solidFill>
                  <a:srgbClr val="000000"/>
                </a:solidFill>
                <a:latin typeface="Jura Light"/>
                <a:ea typeface="Jura Light"/>
                <a:cs typeface="Jura Light"/>
                <a:sym typeface="Jura Light"/>
              </a:rPr>
              <a:t>préparer</a:t>
            </a:r>
            <a:r>
              <a:rPr lang="en-US" sz="1600" dirty="0">
                <a:solidFill>
                  <a:srgbClr val="000000"/>
                </a:solidFill>
                <a:latin typeface="Jura Light"/>
                <a:ea typeface="Jura Light"/>
                <a:cs typeface="Jura Light"/>
                <a:sym typeface="Jura Light"/>
              </a:rPr>
              <a:t>."</a:t>
            </a:r>
          </a:p>
          <a:p>
            <a:pPr algn="ctr">
              <a:lnSpc>
                <a:spcPts val="2240"/>
              </a:lnSpc>
            </a:pPr>
            <a:r>
              <a:rPr lang="en-US" sz="1600" b="1" dirty="0">
                <a:solidFill>
                  <a:srgbClr val="000000"/>
                </a:solidFill>
                <a:latin typeface="Jura Bold"/>
                <a:ea typeface="Jura Bold"/>
                <a:cs typeface="Jura Bold"/>
                <a:sym typeface="Jura Bold"/>
              </a:rPr>
              <a:t>2. </a:t>
            </a:r>
            <a:r>
              <a:rPr lang="en-US" sz="1600" b="1" dirty="0" err="1">
                <a:solidFill>
                  <a:srgbClr val="000000"/>
                </a:solidFill>
                <a:latin typeface="Jura Bold"/>
                <a:ea typeface="Jura Bold"/>
                <a:cs typeface="Jura Bold"/>
                <a:sym typeface="Jura Bold"/>
              </a:rPr>
              <a:t>Vérifie</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toujours</a:t>
            </a:r>
            <a:r>
              <a:rPr lang="en-US" sz="1600" b="1" dirty="0">
                <a:solidFill>
                  <a:srgbClr val="000000"/>
                </a:solidFill>
                <a:latin typeface="Jura Bold"/>
                <a:ea typeface="Jura Bold"/>
                <a:cs typeface="Jura Bold"/>
                <a:sym typeface="Jura Bold"/>
              </a:rPr>
              <a:t> les </a:t>
            </a:r>
            <a:r>
              <a:rPr lang="en-US" sz="1600" b="1" dirty="0" err="1">
                <a:solidFill>
                  <a:srgbClr val="000000"/>
                </a:solidFill>
                <a:latin typeface="Jura Bold"/>
                <a:ea typeface="Jura Bold"/>
                <a:cs typeface="Jura Bold"/>
                <a:sym typeface="Jura Bold"/>
              </a:rPr>
              <a:t>réponses</a:t>
            </a:r>
            <a:endParaRPr lang="en-US" sz="1600" b="1" dirty="0">
              <a:solidFill>
                <a:srgbClr val="000000"/>
              </a:solidFill>
              <a:latin typeface="Jura Bold"/>
              <a:ea typeface="Jura Bold"/>
              <a:cs typeface="Jura Bold"/>
              <a:sym typeface="Jura Bold"/>
            </a:endParaRP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ChatGPT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donne</a:t>
            </a:r>
            <a:r>
              <a:rPr lang="en-US" sz="1600" dirty="0">
                <a:solidFill>
                  <a:srgbClr val="000000"/>
                </a:solidFill>
                <a:latin typeface="Jura Light"/>
                <a:ea typeface="Jura Light"/>
                <a:cs typeface="Jura Light"/>
                <a:sym typeface="Jura Light"/>
              </a:rPr>
              <a:t> des </a:t>
            </a:r>
            <a:r>
              <a:rPr lang="en-US" sz="1600" dirty="0" err="1">
                <a:solidFill>
                  <a:srgbClr val="000000"/>
                </a:solidFill>
                <a:latin typeface="Jura Light"/>
                <a:ea typeface="Jura Light"/>
                <a:cs typeface="Jura Light"/>
                <a:sym typeface="Jura Light"/>
              </a:rPr>
              <a:t>informations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basées</a:t>
            </a:r>
            <a:r>
              <a:rPr lang="en-US" sz="1600" dirty="0">
                <a:solidFill>
                  <a:srgbClr val="000000"/>
                </a:solidFill>
                <a:latin typeface="Jura Light"/>
                <a:ea typeface="Jura Light"/>
                <a:cs typeface="Jura Light"/>
                <a:sym typeface="Jura Light"/>
              </a:rPr>
              <a:t> sur </a:t>
            </a:r>
            <a:r>
              <a:rPr lang="en-US" sz="1600" dirty="0" err="1">
                <a:solidFill>
                  <a:srgbClr val="000000"/>
                </a:solidFill>
                <a:latin typeface="Jura Light"/>
                <a:ea typeface="Jura Light"/>
                <a:cs typeface="Jura Light"/>
                <a:sym typeface="Jura Light"/>
              </a:rPr>
              <a:t>ce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qu’il</a:t>
            </a:r>
            <a:r>
              <a:rPr lang="en-US" sz="1600" dirty="0">
                <a:solidFill>
                  <a:srgbClr val="000000"/>
                </a:solidFill>
                <a:latin typeface="Jura Light"/>
                <a:ea typeface="Jura Light"/>
                <a:cs typeface="Jura Light"/>
                <a:sym typeface="Jura Light"/>
              </a:rPr>
              <a:t> a </a:t>
            </a:r>
            <a:r>
              <a:rPr lang="en-US" sz="1600" dirty="0" err="1">
                <a:solidFill>
                  <a:srgbClr val="000000"/>
                </a:solidFill>
                <a:latin typeface="Jura Light"/>
                <a:ea typeface="Jura Light"/>
                <a:cs typeface="Jura Light"/>
                <a:sym typeface="Jura Light"/>
              </a:rPr>
              <a:t>appris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mais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il</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peut</a:t>
            </a:r>
            <a:r>
              <a:rPr lang="en-US" sz="1600" dirty="0">
                <a:solidFill>
                  <a:srgbClr val="000000"/>
                </a:solidFill>
                <a:latin typeface="Jura Light"/>
                <a:ea typeface="Jura Light"/>
                <a:cs typeface="Jura Light"/>
                <a:sym typeface="Jura Light"/>
              </a:rPr>
              <a:t> se </a:t>
            </a:r>
            <a:r>
              <a:rPr lang="en-US" sz="1600" dirty="0" err="1">
                <a:solidFill>
                  <a:srgbClr val="000000"/>
                </a:solidFill>
                <a:latin typeface="Jura Light"/>
                <a:ea typeface="Jura Light"/>
                <a:cs typeface="Jura Light"/>
                <a:sym typeface="Jura Light"/>
              </a:rPr>
              <a:t>tromper</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Si </a:t>
            </a:r>
            <a:r>
              <a:rPr lang="en-US" sz="1600" dirty="0" err="1">
                <a:solidFill>
                  <a:srgbClr val="000000"/>
                </a:solidFill>
                <a:latin typeface="Jura Light"/>
                <a:ea typeface="Jura Light"/>
                <a:cs typeface="Jura Light"/>
                <a:sym typeface="Jura Light"/>
              </a:rPr>
              <a:t>c’est</a:t>
            </a:r>
            <a:r>
              <a:rPr lang="en-US" sz="1600" dirty="0">
                <a:solidFill>
                  <a:srgbClr val="000000"/>
                </a:solidFill>
                <a:latin typeface="Jura Light"/>
                <a:ea typeface="Jura Light"/>
                <a:cs typeface="Jura Light"/>
                <a:sym typeface="Jura Light"/>
              </a:rPr>
              <a:t> important (</a:t>
            </a:r>
            <a:r>
              <a:rPr lang="en-US" sz="1600" dirty="0" err="1">
                <a:solidFill>
                  <a:srgbClr val="000000"/>
                </a:solidFill>
                <a:latin typeface="Jura Light"/>
                <a:ea typeface="Jura Light"/>
                <a:cs typeface="Jura Light"/>
                <a:sym typeface="Jura Light"/>
              </a:rPr>
              <a:t>comme</a:t>
            </a:r>
            <a:r>
              <a:rPr lang="en-US" sz="1600" dirty="0">
                <a:solidFill>
                  <a:srgbClr val="000000"/>
                </a:solidFill>
                <a:latin typeface="Jura Light"/>
                <a:ea typeface="Jura Light"/>
                <a:cs typeface="Jura Light"/>
                <a:sym typeface="Jura Light"/>
              </a:rPr>
              <a:t> pour la santé </a:t>
            </a:r>
            <a:r>
              <a:rPr lang="en-US" sz="1600" dirty="0" err="1">
                <a:solidFill>
                  <a:srgbClr val="000000"/>
                </a:solidFill>
                <a:latin typeface="Jura Light"/>
                <a:ea typeface="Jura Light"/>
                <a:cs typeface="Jura Light"/>
                <a:sym typeface="Jura Light"/>
              </a:rPr>
              <a:t>ou</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l’argent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vérifie</a:t>
            </a:r>
            <a:r>
              <a:rPr lang="en-US" sz="1600" dirty="0">
                <a:solidFill>
                  <a:srgbClr val="000000"/>
                </a:solidFill>
                <a:latin typeface="Jura Light"/>
                <a:ea typeface="Jura Light"/>
                <a:cs typeface="Jura Light"/>
                <a:sym typeface="Jura Light"/>
              </a:rPr>
              <a:t> sur </a:t>
            </a:r>
            <a:r>
              <a:rPr lang="en-US" sz="1600" dirty="0" err="1">
                <a:solidFill>
                  <a:srgbClr val="000000"/>
                </a:solidFill>
                <a:latin typeface="Jura Light"/>
                <a:ea typeface="Jura Light"/>
                <a:cs typeface="Jura Light"/>
                <a:sym typeface="Jura Light"/>
              </a:rPr>
              <a:t>d’autres</a:t>
            </a:r>
            <a:r>
              <a:rPr lang="en-US" sz="1600" dirty="0">
                <a:solidFill>
                  <a:srgbClr val="000000"/>
                </a:solidFill>
                <a:latin typeface="Jura Light"/>
                <a:ea typeface="Jura Light"/>
                <a:cs typeface="Jura Light"/>
                <a:sym typeface="Jura Light"/>
              </a:rPr>
              <a:t> sources </a:t>
            </a:r>
            <a:r>
              <a:rPr lang="en-US" sz="1600" dirty="0" err="1">
                <a:solidFill>
                  <a:srgbClr val="000000"/>
                </a:solidFill>
                <a:latin typeface="Jura Light"/>
                <a:ea typeface="Jura Light"/>
                <a:cs typeface="Jura Light"/>
                <a:sym typeface="Jura Light"/>
              </a:rPr>
              <a:t>fiables</a:t>
            </a:r>
            <a:r>
              <a:rPr lang="en-US" sz="1600" dirty="0">
                <a:solidFill>
                  <a:srgbClr val="000000"/>
                </a:solidFill>
                <a:latin typeface="Jura Light"/>
                <a:ea typeface="Jura Light"/>
                <a:cs typeface="Jura Light"/>
                <a:sym typeface="Jura Light"/>
              </a:rPr>
              <a:t>.</a:t>
            </a:r>
          </a:p>
          <a:p>
            <a:pPr algn="ctr">
              <a:lnSpc>
                <a:spcPts val="2240"/>
              </a:lnSpc>
            </a:pPr>
            <a:r>
              <a:rPr lang="en-US" sz="1600" b="1" dirty="0">
                <a:solidFill>
                  <a:srgbClr val="000000"/>
                </a:solidFill>
                <a:latin typeface="Jura Bold"/>
                <a:ea typeface="Jura Bold"/>
                <a:cs typeface="Jura Bold"/>
                <a:sym typeface="Jura Bold"/>
              </a:rPr>
              <a:t>3. </a:t>
            </a:r>
            <a:r>
              <a:rPr lang="en-US" sz="1600" b="1" dirty="0" err="1">
                <a:solidFill>
                  <a:srgbClr val="000000"/>
                </a:solidFill>
                <a:latin typeface="Jura Bold"/>
                <a:ea typeface="Jura Bold"/>
                <a:cs typeface="Jura Bold"/>
                <a:sym typeface="Jura Bold"/>
              </a:rPr>
              <a:t>Protège</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tes</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données</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personnelles</a:t>
            </a:r>
            <a:endParaRPr lang="en-US" sz="1600" b="1" dirty="0">
              <a:solidFill>
                <a:srgbClr val="000000"/>
              </a:solidFill>
              <a:latin typeface="Jura Bold"/>
              <a:ea typeface="Jura Bold"/>
              <a:cs typeface="Jura Bold"/>
              <a:sym typeface="Jura Bold"/>
            </a:endParaRPr>
          </a:p>
          <a:p>
            <a:pPr algn="ctr">
              <a:lnSpc>
                <a:spcPts val="2240"/>
              </a:lnSpc>
            </a:pPr>
            <a:r>
              <a:rPr lang="en-US" sz="1600" dirty="0">
                <a:solidFill>
                  <a:srgbClr val="000000"/>
                </a:solidFill>
                <a:latin typeface="Jura Light"/>
                <a:ea typeface="Jura Light"/>
                <a:cs typeface="Jura Light"/>
                <a:sym typeface="Jura Light"/>
              </a:rPr>
              <a:t>🔹 Ne partage jamais ton nom, </a:t>
            </a:r>
            <a:r>
              <a:rPr lang="en-US" sz="1600" dirty="0" err="1">
                <a:solidFill>
                  <a:srgbClr val="000000"/>
                </a:solidFill>
                <a:latin typeface="Jura Light"/>
                <a:ea typeface="Jura Light"/>
                <a:cs typeface="Jura Light"/>
                <a:sym typeface="Jura Light"/>
              </a:rPr>
              <a:t>adresse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numéro</a:t>
            </a:r>
            <a:r>
              <a:rPr lang="en-US" sz="1600" dirty="0">
                <a:solidFill>
                  <a:srgbClr val="000000"/>
                </a:solidFill>
                <a:latin typeface="Jura Light"/>
                <a:ea typeface="Jura Light"/>
                <a:cs typeface="Jura Light"/>
                <a:sym typeface="Jura Light"/>
              </a:rPr>
              <a:t> de </a:t>
            </a:r>
            <a:r>
              <a:rPr lang="en-US" sz="1600" dirty="0" err="1">
                <a:solidFill>
                  <a:srgbClr val="000000"/>
                </a:solidFill>
                <a:latin typeface="Jura Light"/>
                <a:ea typeface="Jura Light"/>
                <a:cs typeface="Jura Light"/>
                <a:sym typeface="Jura Light"/>
              </a:rPr>
              <a:t>téléphone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ou</a:t>
            </a:r>
            <a:r>
              <a:rPr lang="en-US" sz="1600" dirty="0">
                <a:solidFill>
                  <a:srgbClr val="000000"/>
                </a:solidFill>
                <a:latin typeface="Jura Light"/>
                <a:ea typeface="Jura Light"/>
                <a:cs typeface="Jura Light"/>
                <a:sym typeface="Jura Light"/>
              </a:rPr>
              <a:t> mot de </a:t>
            </a:r>
            <a:r>
              <a:rPr lang="en-US" sz="1600" dirty="0" err="1">
                <a:solidFill>
                  <a:srgbClr val="000000"/>
                </a:solidFill>
                <a:latin typeface="Jura Light"/>
                <a:ea typeface="Jura Light"/>
                <a:cs typeface="Jura Light"/>
                <a:sym typeface="Jura Light"/>
              </a:rPr>
              <a:t>passe</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ChatGPT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n’a</a:t>
            </a:r>
            <a:r>
              <a:rPr lang="en-US" sz="1600" dirty="0">
                <a:solidFill>
                  <a:srgbClr val="000000"/>
                </a:solidFill>
                <a:latin typeface="Jura Light"/>
                <a:ea typeface="Jura Light"/>
                <a:cs typeface="Jura Light"/>
                <a:sym typeface="Jura Light"/>
              </a:rPr>
              <a:t> pas de </a:t>
            </a:r>
            <a:r>
              <a:rPr lang="en-US" sz="1600" dirty="0" err="1">
                <a:solidFill>
                  <a:srgbClr val="000000"/>
                </a:solidFill>
                <a:latin typeface="Jura Light"/>
                <a:ea typeface="Jura Light"/>
                <a:cs typeface="Jura Light"/>
                <a:sym typeface="Jura Light"/>
              </a:rPr>
              <a:t>mémoire</a:t>
            </a:r>
            <a:r>
              <a:rPr lang="en-US" sz="1600" dirty="0">
                <a:solidFill>
                  <a:srgbClr val="000000"/>
                </a:solidFill>
                <a:latin typeface="Jura Light"/>
                <a:ea typeface="Jura Light"/>
                <a:cs typeface="Jura Light"/>
                <a:sym typeface="Jura Light"/>
              </a:rPr>
              <a:t> : </a:t>
            </a:r>
            <a:r>
              <a:rPr lang="en-US" sz="1600" dirty="0" err="1">
                <a:solidFill>
                  <a:srgbClr val="000000"/>
                </a:solidFill>
                <a:latin typeface="Jura Light"/>
                <a:ea typeface="Jura Light"/>
                <a:cs typeface="Jura Light"/>
                <a:sym typeface="Jura Light"/>
              </a:rPr>
              <a:t>chaque</a:t>
            </a:r>
            <a:r>
              <a:rPr lang="en-US" sz="1600" dirty="0">
                <a:solidFill>
                  <a:srgbClr val="000000"/>
                </a:solidFill>
                <a:latin typeface="Jura Light"/>
                <a:ea typeface="Jura Light"/>
                <a:cs typeface="Jura Light"/>
                <a:sym typeface="Jura Light"/>
              </a:rPr>
              <a:t> nouvelle discussion </a:t>
            </a:r>
            <a:r>
              <a:rPr lang="en-US" sz="1600" dirty="0" err="1">
                <a:solidFill>
                  <a:srgbClr val="000000"/>
                </a:solidFill>
                <a:latin typeface="Jura Light"/>
                <a:ea typeface="Jura Light"/>
                <a:cs typeface="Jura Light"/>
                <a:sym typeface="Jura Light"/>
              </a:rPr>
              <a:t>est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indépendante</a:t>
            </a:r>
            <a:r>
              <a:rPr lang="en-US" sz="1600" dirty="0">
                <a:solidFill>
                  <a:srgbClr val="000000"/>
                </a:solidFill>
                <a:latin typeface="Jura Light"/>
                <a:ea typeface="Jura Light"/>
                <a:cs typeface="Jura Light"/>
                <a:sym typeface="Jura Light"/>
              </a:rPr>
              <a:t>.</a:t>
            </a:r>
          </a:p>
          <a:p>
            <a:pPr algn="ctr">
              <a:lnSpc>
                <a:spcPts val="2240"/>
              </a:lnSpc>
            </a:pPr>
            <a:r>
              <a:rPr lang="en-US" sz="1600" b="1" dirty="0">
                <a:solidFill>
                  <a:srgbClr val="000000"/>
                </a:solidFill>
                <a:latin typeface="Jura Bold"/>
                <a:ea typeface="Jura Bold"/>
                <a:cs typeface="Jura Bold"/>
                <a:sym typeface="Jura Bold"/>
              </a:rPr>
              <a:t>4. </a:t>
            </a:r>
            <a:r>
              <a:rPr lang="en-US" sz="1600" b="1" dirty="0" err="1">
                <a:solidFill>
                  <a:srgbClr val="000000"/>
                </a:solidFill>
                <a:latin typeface="Jura Bold"/>
                <a:ea typeface="Jura Bold"/>
                <a:cs typeface="Jura Bold"/>
                <a:sym typeface="Jura Bold"/>
              </a:rPr>
              <a:t>Utilise</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ChatGPT</a:t>
            </a:r>
            <a:r>
              <a:rPr lang="en-US" sz="1600" b="1" dirty="0">
                <a:solidFill>
                  <a:srgbClr val="000000"/>
                </a:solidFill>
                <a:latin typeface="Jura Bold"/>
                <a:ea typeface="Jura Bold"/>
                <a:cs typeface="Jura Bold"/>
                <a:sym typeface="Jura Bold"/>
              </a:rPr>
              <a:t> pour </a:t>
            </a:r>
            <a:r>
              <a:rPr lang="en-US" sz="1600" b="1" dirty="0" err="1">
                <a:solidFill>
                  <a:srgbClr val="000000"/>
                </a:solidFill>
                <a:latin typeface="Jura Bold"/>
                <a:ea typeface="Jura Bold"/>
                <a:cs typeface="Jura Bold"/>
                <a:sym typeface="Jura Bold"/>
              </a:rPr>
              <a:t>apprendre</a:t>
            </a:r>
            <a:r>
              <a:rPr lang="en-US" sz="1600" b="1" dirty="0">
                <a:solidFill>
                  <a:srgbClr val="000000"/>
                </a:solidFill>
                <a:latin typeface="Jura Bold"/>
                <a:ea typeface="Jura Bold"/>
                <a:cs typeface="Jura Bold"/>
                <a:sym typeface="Jura Bold"/>
              </a:rPr>
              <a:t> et </a:t>
            </a:r>
            <a:r>
              <a:rPr lang="en-US" sz="1600" b="1" dirty="0" err="1">
                <a:solidFill>
                  <a:srgbClr val="000000"/>
                </a:solidFill>
                <a:latin typeface="Jura Bold"/>
                <a:ea typeface="Jura Bold"/>
                <a:cs typeface="Jura Bold"/>
                <a:sym typeface="Jura Bold"/>
              </a:rPr>
              <a:t>créer</a:t>
            </a:r>
            <a:endParaRPr lang="en-US" sz="1600" b="1" dirty="0">
              <a:solidFill>
                <a:srgbClr val="000000"/>
              </a:solidFill>
              <a:latin typeface="Jura Bold"/>
              <a:ea typeface="Jura Bold"/>
              <a:cs typeface="Jura Bold"/>
              <a:sym typeface="Jura Bold"/>
            </a:endParaRPr>
          </a:p>
          <a:p>
            <a:pPr algn="ctr">
              <a:lnSpc>
                <a:spcPts val="2240"/>
              </a:lnSpc>
            </a:pPr>
            <a:r>
              <a:rPr lang="en-US" sz="1600" dirty="0">
                <a:solidFill>
                  <a:srgbClr val="000000"/>
                </a:solidFill>
                <a:latin typeface="Jura Light"/>
                <a:ea typeface="Jura Light"/>
                <a:cs typeface="Jura Light"/>
                <a:sym typeface="Jura Light"/>
              </a:rPr>
              <a:t>🔹 Tu </a:t>
            </a:r>
            <a:r>
              <a:rPr lang="en-US" sz="1600" dirty="0" err="1">
                <a:solidFill>
                  <a:srgbClr val="000000"/>
                </a:solidFill>
                <a:latin typeface="Jura Light"/>
                <a:ea typeface="Jura Light"/>
                <a:cs typeface="Jura Light"/>
                <a:sym typeface="Jura Light"/>
              </a:rPr>
              <a:t>peux</a:t>
            </a:r>
            <a:r>
              <a:rPr lang="en-US" sz="1600" dirty="0">
                <a:solidFill>
                  <a:srgbClr val="000000"/>
                </a:solidFill>
                <a:latin typeface="Jura Light"/>
                <a:ea typeface="Jura Light"/>
                <a:cs typeface="Jura Light"/>
                <a:sym typeface="Jura Light"/>
              </a:rPr>
              <a:t> poser des questions pour </a:t>
            </a:r>
            <a:r>
              <a:rPr lang="en-US" sz="1600" dirty="0" err="1">
                <a:solidFill>
                  <a:srgbClr val="000000"/>
                </a:solidFill>
                <a:latin typeface="Jura Light"/>
                <a:ea typeface="Jura Light"/>
                <a:cs typeface="Jura Light"/>
                <a:sym typeface="Jura Light"/>
              </a:rPr>
              <a:t>comprendre</a:t>
            </a:r>
            <a:r>
              <a:rPr lang="en-US" sz="1600" dirty="0">
                <a:solidFill>
                  <a:srgbClr val="000000"/>
                </a:solidFill>
                <a:latin typeface="Jura Light"/>
                <a:ea typeface="Jura Light"/>
                <a:cs typeface="Jura Light"/>
                <a:sym typeface="Jura Light"/>
              </a:rPr>
              <a:t> un </a:t>
            </a:r>
            <a:r>
              <a:rPr lang="en-US" sz="1600" dirty="0" err="1">
                <a:solidFill>
                  <a:srgbClr val="000000"/>
                </a:solidFill>
                <a:latin typeface="Jura Light"/>
                <a:ea typeface="Jura Light"/>
                <a:cs typeface="Jura Light"/>
                <a:sym typeface="Jura Light"/>
              </a:rPr>
              <a:t>sujet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trouver</a:t>
            </a:r>
            <a:r>
              <a:rPr lang="en-US" sz="1600" dirty="0">
                <a:solidFill>
                  <a:srgbClr val="000000"/>
                </a:solidFill>
                <a:latin typeface="Jura Light"/>
                <a:ea typeface="Jura Light"/>
                <a:cs typeface="Jura Light"/>
                <a:sym typeface="Jura Light"/>
              </a:rPr>
              <a:t> des </a:t>
            </a:r>
            <a:r>
              <a:rPr lang="en-US" sz="1600" dirty="0" err="1">
                <a:solidFill>
                  <a:srgbClr val="000000"/>
                </a:solidFill>
                <a:latin typeface="Jura Light"/>
                <a:ea typeface="Jura Light"/>
                <a:cs typeface="Jura Light"/>
                <a:sym typeface="Jura Light"/>
              </a:rPr>
              <a:t>idées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ou</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t’aider</a:t>
            </a:r>
            <a:r>
              <a:rPr lang="en-US" sz="1600" dirty="0">
                <a:solidFill>
                  <a:srgbClr val="000000"/>
                </a:solidFill>
                <a:latin typeface="Jura Light"/>
                <a:ea typeface="Jura Light"/>
                <a:cs typeface="Jura Light"/>
                <a:sym typeface="Jura Light"/>
              </a:rPr>
              <a:t> dans un </a:t>
            </a:r>
            <a:r>
              <a:rPr lang="en-US" sz="1600" dirty="0" err="1">
                <a:solidFill>
                  <a:srgbClr val="000000"/>
                </a:solidFill>
                <a:latin typeface="Jura Light"/>
                <a:ea typeface="Jura Light"/>
                <a:cs typeface="Jura Light"/>
                <a:sym typeface="Jura Light"/>
              </a:rPr>
              <a:t>projet</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Exemples</a:t>
            </a:r>
            <a:r>
              <a:rPr lang="en-US" sz="1600" dirty="0">
                <a:solidFill>
                  <a:srgbClr val="000000"/>
                </a:solidFill>
                <a:latin typeface="Jura Light"/>
                <a:ea typeface="Jura Light"/>
                <a:cs typeface="Jura Light"/>
                <a:sym typeface="Jura Light"/>
              </a:rPr>
              <a:t> :</a:t>
            </a:r>
          </a:p>
          <a:p>
            <a:pPr marL="345441" lvl="1" indent="-172721" algn="ctr">
              <a:lnSpc>
                <a:spcPts val="2240"/>
              </a:lnSpc>
              <a:buFont typeface="Arial"/>
              <a:buChar char="•"/>
            </a:pPr>
            <a:r>
              <a:rPr lang="en-US" sz="1600" dirty="0">
                <a:solidFill>
                  <a:srgbClr val="000000"/>
                </a:solidFill>
                <a:latin typeface="Jura Light"/>
                <a:ea typeface="Jura Light"/>
                <a:cs typeface="Jura Light"/>
                <a:sym typeface="Jura Light"/>
              </a:rPr>
              <a:t>"</a:t>
            </a:r>
            <a:r>
              <a:rPr lang="en-US" sz="1600" dirty="0" err="1">
                <a:solidFill>
                  <a:srgbClr val="000000"/>
                </a:solidFill>
                <a:latin typeface="Jura Light"/>
                <a:ea typeface="Jura Light"/>
                <a:cs typeface="Jura Light"/>
                <a:sym typeface="Jura Light"/>
              </a:rPr>
              <a:t>Explique-moi</a:t>
            </a:r>
            <a:r>
              <a:rPr lang="en-US" sz="1600" dirty="0">
                <a:solidFill>
                  <a:srgbClr val="000000"/>
                </a:solidFill>
                <a:latin typeface="Jura Light"/>
                <a:ea typeface="Jura Light"/>
                <a:cs typeface="Jura Light"/>
                <a:sym typeface="Jura Light"/>
              </a:rPr>
              <a:t> le </a:t>
            </a:r>
            <a:r>
              <a:rPr lang="en-US" sz="1600" dirty="0" err="1">
                <a:solidFill>
                  <a:srgbClr val="000000"/>
                </a:solidFill>
                <a:latin typeface="Jura Light"/>
                <a:ea typeface="Jura Light"/>
                <a:cs typeface="Jura Light"/>
                <a:sym typeface="Jura Light"/>
              </a:rPr>
              <a:t>réchauffement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climatique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simplement</a:t>
            </a:r>
            <a:r>
              <a:rPr lang="en-US" sz="1600" dirty="0">
                <a:solidFill>
                  <a:srgbClr val="000000"/>
                </a:solidFill>
                <a:latin typeface="Jura Light"/>
                <a:ea typeface="Jura Light"/>
                <a:cs typeface="Jura Light"/>
                <a:sym typeface="Jura Light"/>
              </a:rPr>
              <a:t>."</a:t>
            </a:r>
          </a:p>
          <a:p>
            <a:pPr marL="345441" lvl="1" indent="-172721" algn="ctr">
              <a:lnSpc>
                <a:spcPts val="2240"/>
              </a:lnSpc>
              <a:buFont typeface="Arial"/>
              <a:buChar char="•"/>
            </a:pPr>
            <a:r>
              <a:rPr lang="en-US" sz="1600" dirty="0">
                <a:solidFill>
                  <a:srgbClr val="000000"/>
                </a:solidFill>
                <a:latin typeface="Jura Light"/>
                <a:ea typeface="Jura Light"/>
                <a:cs typeface="Jura Light"/>
                <a:sym typeface="Jura Light"/>
              </a:rPr>
              <a:t>"Donne-</a:t>
            </a:r>
            <a:r>
              <a:rPr lang="en-US" sz="1600" dirty="0" err="1">
                <a:solidFill>
                  <a:srgbClr val="000000"/>
                </a:solidFill>
                <a:latin typeface="Jura Light"/>
                <a:ea typeface="Jura Light"/>
                <a:cs typeface="Jura Light"/>
                <a:sym typeface="Jura Light"/>
              </a:rPr>
              <a:t>moi</a:t>
            </a:r>
            <a:r>
              <a:rPr lang="en-US" sz="1600" dirty="0">
                <a:solidFill>
                  <a:srgbClr val="000000"/>
                </a:solidFill>
                <a:latin typeface="Jura Light"/>
                <a:ea typeface="Jura Light"/>
                <a:cs typeface="Jura Light"/>
                <a:sym typeface="Jura Light"/>
              </a:rPr>
              <a:t> des </a:t>
            </a:r>
            <a:r>
              <a:rPr lang="en-US" sz="1600" dirty="0" err="1">
                <a:solidFill>
                  <a:srgbClr val="000000"/>
                </a:solidFill>
                <a:latin typeface="Jura Light"/>
                <a:ea typeface="Jura Light"/>
                <a:cs typeface="Jura Light"/>
                <a:sym typeface="Jura Light"/>
              </a:rPr>
              <a:t>idées</a:t>
            </a:r>
            <a:r>
              <a:rPr lang="en-US" sz="1600" dirty="0">
                <a:solidFill>
                  <a:srgbClr val="000000"/>
                </a:solidFill>
                <a:latin typeface="Jura Light"/>
                <a:ea typeface="Jura Light"/>
                <a:cs typeface="Jura Light"/>
                <a:sym typeface="Jura Light"/>
              </a:rPr>
              <a:t> de </a:t>
            </a:r>
            <a:r>
              <a:rPr lang="en-US" sz="1600" dirty="0" err="1">
                <a:solidFill>
                  <a:srgbClr val="000000"/>
                </a:solidFill>
                <a:latin typeface="Jura Light"/>
                <a:ea typeface="Jura Light"/>
                <a:cs typeface="Jura Light"/>
                <a:sym typeface="Jura Light"/>
              </a:rPr>
              <a:t>recettes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rapides</a:t>
            </a:r>
            <a:r>
              <a:rPr lang="en-US" sz="1600" dirty="0">
                <a:solidFill>
                  <a:srgbClr val="000000"/>
                </a:solidFill>
                <a:latin typeface="Jura Light"/>
                <a:ea typeface="Jura Light"/>
                <a:cs typeface="Jura Light"/>
                <a:sym typeface="Jura Light"/>
              </a:rPr>
              <a:t>."</a:t>
            </a:r>
          </a:p>
          <a:p>
            <a:pPr marL="345441" lvl="1" indent="-172721" algn="ctr">
              <a:lnSpc>
                <a:spcPts val="2240"/>
              </a:lnSpc>
              <a:buFont typeface="Arial"/>
              <a:buChar char="•"/>
            </a:pPr>
            <a:r>
              <a:rPr lang="en-US" sz="1600" dirty="0">
                <a:solidFill>
                  <a:srgbClr val="000000"/>
                </a:solidFill>
                <a:latin typeface="Jura Light"/>
                <a:ea typeface="Jura Light"/>
                <a:cs typeface="Jura Light"/>
                <a:sym typeface="Jura Light"/>
              </a:rPr>
              <a:t>"Aide-</a:t>
            </a:r>
            <a:r>
              <a:rPr lang="en-US" sz="1600" dirty="0" err="1">
                <a:solidFill>
                  <a:srgbClr val="000000"/>
                </a:solidFill>
                <a:latin typeface="Jura Light"/>
                <a:ea typeface="Jura Light"/>
                <a:cs typeface="Jura Light"/>
                <a:sym typeface="Jura Light"/>
              </a:rPr>
              <a:t>moi</a:t>
            </a:r>
            <a:r>
              <a:rPr lang="en-US" sz="1600" dirty="0">
                <a:solidFill>
                  <a:srgbClr val="000000"/>
                </a:solidFill>
                <a:latin typeface="Jura Light"/>
                <a:ea typeface="Jura Light"/>
                <a:cs typeface="Jura Light"/>
                <a:sym typeface="Jura Light"/>
              </a:rPr>
              <a:t> à </a:t>
            </a:r>
            <a:r>
              <a:rPr lang="en-US" sz="1600" dirty="0" err="1">
                <a:solidFill>
                  <a:srgbClr val="000000"/>
                </a:solidFill>
                <a:latin typeface="Jura Light"/>
                <a:ea typeface="Jura Light"/>
                <a:cs typeface="Jura Light"/>
                <a:sym typeface="Jura Light"/>
              </a:rPr>
              <a:t>écrire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une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histoire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courte</a:t>
            </a:r>
            <a:r>
              <a:rPr lang="en-US" sz="1600" dirty="0">
                <a:solidFill>
                  <a:srgbClr val="000000"/>
                </a:solidFill>
                <a:latin typeface="Jura Light"/>
                <a:ea typeface="Jura Light"/>
                <a:cs typeface="Jura Light"/>
                <a:sym typeface="Jura Light"/>
              </a:rPr>
              <a:t>."</a:t>
            </a:r>
          </a:p>
          <a:p>
            <a:pPr algn="ctr">
              <a:lnSpc>
                <a:spcPts val="2240"/>
              </a:lnSpc>
            </a:pPr>
            <a:r>
              <a:rPr lang="en-US" sz="1600" b="1" dirty="0">
                <a:solidFill>
                  <a:srgbClr val="000000"/>
                </a:solidFill>
                <a:latin typeface="Jura Bold"/>
                <a:ea typeface="Jura Bold"/>
                <a:cs typeface="Jura Bold"/>
                <a:sym typeface="Jura Bold"/>
              </a:rPr>
              <a:t>5. </a:t>
            </a:r>
            <a:r>
              <a:rPr lang="en-US" sz="1600" b="1" dirty="0" err="1">
                <a:solidFill>
                  <a:srgbClr val="000000"/>
                </a:solidFill>
                <a:latin typeface="Jura Bold"/>
                <a:ea typeface="Jura Bold"/>
                <a:cs typeface="Jura Bold"/>
                <a:sym typeface="Jura Bold"/>
              </a:rPr>
              <a:t>Utilise</a:t>
            </a:r>
            <a:r>
              <a:rPr lang="en-US" sz="1600" b="1" dirty="0">
                <a:solidFill>
                  <a:srgbClr val="000000"/>
                </a:solidFill>
                <a:latin typeface="Jura Bold"/>
                <a:ea typeface="Jura Bold"/>
                <a:cs typeface="Jura Bold"/>
                <a:sym typeface="Jura Bold"/>
              </a:rPr>
              <a:t> </a:t>
            </a:r>
            <a:r>
              <a:rPr lang="en-US" sz="1600" b="1" dirty="0" err="1">
                <a:solidFill>
                  <a:srgbClr val="000000"/>
                </a:solidFill>
                <a:latin typeface="Jura Bold"/>
                <a:ea typeface="Jura Bold"/>
                <a:cs typeface="Jura Bold"/>
                <a:sym typeface="Jura Bold"/>
              </a:rPr>
              <a:t>ChatGPT</a:t>
            </a:r>
            <a:r>
              <a:rPr lang="en-US" sz="1600" b="1" dirty="0">
                <a:solidFill>
                  <a:srgbClr val="000000"/>
                </a:solidFill>
                <a:latin typeface="Jura Bold"/>
                <a:ea typeface="Jura Bold"/>
                <a:cs typeface="Jura Bold"/>
                <a:sym typeface="Jura Bold"/>
              </a:rPr>
              <a:t> avec </a:t>
            </a:r>
            <a:r>
              <a:rPr lang="en-US" sz="1600" b="1" dirty="0" err="1">
                <a:solidFill>
                  <a:srgbClr val="000000"/>
                </a:solidFill>
                <a:latin typeface="Jura Bold"/>
                <a:ea typeface="Jura Bold"/>
                <a:cs typeface="Jura Bold"/>
                <a:sym typeface="Jura Bold"/>
              </a:rPr>
              <a:t>sobriété</a:t>
            </a:r>
            <a:r>
              <a:rPr lang="en-US" sz="1600" b="1" dirty="0">
                <a:solidFill>
                  <a:srgbClr val="000000"/>
                </a:solidFill>
                <a:latin typeface="Jura Bold"/>
                <a:ea typeface="Jura Bold"/>
                <a:cs typeface="Jura Bold"/>
                <a:sym typeface="Jura Bold"/>
              </a:rPr>
              <a:t> numérique</a:t>
            </a:r>
          </a:p>
          <a:p>
            <a:pPr algn="ctr">
              <a:lnSpc>
                <a:spcPts val="2240"/>
              </a:lnSpc>
            </a:pPr>
            <a:r>
              <a:rPr lang="en-US" sz="1600" dirty="0">
                <a:solidFill>
                  <a:srgbClr val="000000"/>
                </a:solidFill>
                <a:latin typeface="Jura Light"/>
                <a:ea typeface="Jura Light"/>
                <a:cs typeface="Jura Light"/>
                <a:sym typeface="Jura Light"/>
              </a:rPr>
              <a:t>🔹 Plus on </a:t>
            </a:r>
            <a:r>
              <a:rPr lang="en-US" sz="1600" dirty="0" err="1">
                <a:solidFill>
                  <a:srgbClr val="000000"/>
                </a:solidFill>
                <a:latin typeface="Jura Light"/>
                <a:ea typeface="Jura Light"/>
                <a:cs typeface="Jura Light"/>
                <a:sym typeface="Jura Light"/>
              </a:rPr>
              <a:t>utilise</a:t>
            </a:r>
            <a:r>
              <a:rPr lang="en-US" sz="1600" dirty="0">
                <a:solidFill>
                  <a:srgbClr val="000000"/>
                </a:solidFill>
                <a:latin typeface="Jura Light"/>
                <a:ea typeface="Jura Light"/>
                <a:cs typeface="Jura Light"/>
                <a:sym typeface="Jura Light"/>
              </a:rPr>
              <a:t> Internet, plus </a:t>
            </a:r>
            <a:r>
              <a:rPr lang="en-US" sz="1600" dirty="0" err="1">
                <a:solidFill>
                  <a:srgbClr val="000000"/>
                </a:solidFill>
                <a:latin typeface="Jura Light"/>
                <a:ea typeface="Jura Light"/>
                <a:cs typeface="Jura Light"/>
                <a:sym typeface="Jura Light"/>
              </a:rPr>
              <a:t>cela</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consomme</a:t>
            </a:r>
            <a:r>
              <a:rPr lang="en-US" sz="1600" dirty="0">
                <a:solidFill>
                  <a:srgbClr val="000000"/>
                </a:solidFill>
                <a:latin typeface="Jura Light"/>
                <a:ea typeface="Jura Light"/>
                <a:cs typeface="Jura Light"/>
                <a:sym typeface="Jura Light"/>
              </a:rPr>
              <a:t> de </a:t>
            </a:r>
            <a:r>
              <a:rPr lang="en-US" sz="1600" dirty="0" err="1">
                <a:solidFill>
                  <a:srgbClr val="000000"/>
                </a:solidFill>
                <a:latin typeface="Jura Light"/>
                <a:ea typeface="Jura Light"/>
                <a:cs typeface="Jura Light"/>
                <a:sym typeface="Jura Light"/>
              </a:rPr>
              <a:t>l’énergie</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Quelques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gestes</a:t>
            </a:r>
            <a:r>
              <a:rPr lang="en-US" sz="1600" dirty="0">
                <a:solidFill>
                  <a:srgbClr val="000000"/>
                </a:solidFill>
                <a:latin typeface="Jura Light"/>
                <a:ea typeface="Jura Light"/>
                <a:cs typeface="Jura Light"/>
                <a:sym typeface="Jura Light"/>
              </a:rPr>
              <a:t> pour </a:t>
            </a:r>
            <a:r>
              <a:rPr lang="en-US" sz="1600" dirty="0" err="1">
                <a:solidFill>
                  <a:srgbClr val="000000"/>
                </a:solidFill>
                <a:latin typeface="Jura Light"/>
                <a:ea typeface="Jura Light"/>
                <a:cs typeface="Jura Light"/>
                <a:sym typeface="Jura Light"/>
              </a:rPr>
              <a:t>être</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éco-responsable</a:t>
            </a:r>
            <a:r>
              <a:rPr lang="en-US" sz="1600" dirty="0">
                <a:solidFill>
                  <a:srgbClr val="000000"/>
                </a:solidFill>
                <a:latin typeface="Jura Light"/>
                <a:ea typeface="Jura Light"/>
                <a:cs typeface="Jura Light"/>
                <a:sym typeface="Jura Light"/>
              </a:rPr>
              <a:t> :</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Regrouper</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ses</a:t>
            </a:r>
            <a:r>
              <a:rPr lang="en-US" sz="1600" dirty="0">
                <a:solidFill>
                  <a:srgbClr val="000000"/>
                </a:solidFill>
                <a:latin typeface="Jura Light"/>
                <a:ea typeface="Jura Light"/>
                <a:cs typeface="Jura Light"/>
                <a:sym typeface="Jura Light"/>
              </a:rPr>
              <a:t> questions au lieu </a:t>
            </a:r>
            <a:r>
              <a:rPr lang="en-US" sz="1600" dirty="0" err="1">
                <a:solidFill>
                  <a:srgbClr val="000000"/>
                </a:solidFill>
                <a:latin typeface="Jura Light"/>
                <a:ea typeface="Jura Light"/>
                <a:cs typeface="Jura Light"/>
                <a:sym typeface="Jura Light"/>
              </a:rPr>
              <a:t>d’envoyer</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plusieurs</a:t>
            </a:r>
            <a:r>
              <a:rPr lang="en-US" sz="1600" dirty="0">
                <a:solidFill>
                  <a:srgbClr val="000000"/>
                </a:solidFill>
                <a:latin typeface="Jura Light"/>
                <a:ea typeface="Jura Light"/>
                <a:cs typeface="Jura Light"/>
                <a:sym typeface="Jura Light"/>
              </a:rPr>
              <a:t> petits messages.</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Éviter</a:t>
            </a:r>
            <a:r>
              <a:rPr lang="en-US" sz="1600" dirty="0">
                <a:solidFill>
                  <a:srgbClr val="000000"/>
                </a:solidFill>
                <a:latin typeface="Jura Light"/>
                <a:ea typeface="Jura Light"/>
                <a:cs typeface="Jura Light"/>
                <a:sym typeface="Jura Light"/>
              </a:rPr>
              <a:t> de poser des questions </a:t>
            </a:r>
            <a:r>
              <a:rPr lang="en-US" sz="1600" dirty="0" err="1">
                <a:solidFill>
                  <a:srgbClr val="000000"/>
                </a:solidFill>
                <a:latin typeface="Jura Light"/>
                <a:ea typeface="Jura Light"/>
                <a:cs typeface="Jura Light"/>
                <a:sym typeface="Jura Light"/>
              </a:rPr>
              <a:t>inutiles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ou</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répétées</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Fermer</a:t>
            </a:r>
            <a:r>
              <a:rPr lang="en-US" sz="1600" dirty="0">
                <a:solidFill>
                  <a:srgbClr val="000000"/>
                </a:solidFill>
                <a:latin typeface="Jura Light"/>
                <a:ea typeface="Jura Light"/>
                <a:cs typeface="Jura Light"/>
                <a:sym typeface="Jura Light"/>
              </a:rPr>
              <a:t> la page </a:t>
            </a:r>
            <a:r>
              <a:rPr lang="en-US" sz="1600" dirty="0" err="1">
                <a:solidFill>
                  <a:srgbClr val="000000"/>
                </a:solidFill>
                <a:latin typeface="Jura Light"/>
                <a:ea typeface="Jura Light"/>
                <a:cs typeface="Jura Light"/>
                <a:sym typeface="Jura Light"/>
              </a:rPr>
              <a:t>quand</a:t>
            </a:r>
            <a:r>
              <a:rPr lang="en-US" sz="1600" dirty="0">
                <a:solidFill>
                  <a:srgbClr val="000000"/>
                </a:solidFill>
                <a:latin typeface="Jura Light"/>
                <a:ea typeface="Jura Light"/>
                <a:cs typeface="Jura Light"/>
                <a:sym typeface="Jura Light"/>
              </a:rPr>
              <a:t> on a </a:t>
            </a:r>
            <a:r>
              <a:rPr lang="en-US" sz="1600" dirty="0" err="1">
                <a:solidFill>
                  <a:srgbClr val="000000"/>
                </a:solidFill>
                <a:latin typeface="Jura Light"/>
                <a:ea typeface="Jura Light"/>
                <a:cs typeface="Jura Light"/>
                <a:sym typeface="Jura Light"/>
              </a:rPr>
              <a:t>fini</a:t>
            </a:r>
            <a:r>
              <a:rPr lang="en-US" sz="1600" dirty="0">
                <a:solidFill>
                  <a:srgbClr val="000000"/>
                </a:solidFill>
                <a:latin typeface="Jura Light"/>
                <a:ea typeface="Jura Light"/>
                <a:cs typeface="Jura Light"/>
                <a:sym typeface="Jura Light"/>
              </a:rPr>
              <a:t>.</a:t>
            </a:r>
          </a:p>
          <a:p>
            <a:pPr algn="ctr">
              <a:lnSpc>
                <a:spcPts val="2240"/>
              </a:lnSpc>
            </a:pPr>
            <a:r>
              <a:rPr lang="en-US" sz="1600" dirty="0">
                <a:solidFill>
                  <a:srgbClr val="000000"/>
                </a:solidFill>
                <a:latin typeface="Jura Light"/>
                <a:ea typeface="Jura Light"/>
                <a:cs typeface="Jura Light"/>
                <a:sym typeface="Jura Light"/>
              </a:rPr>
              <a:t>💡 </a:t>
            </a:r>
            <a:r>
              <a:rPr lang="en-US" sz="1600" b="1" dirty="0" err="1">
                <a:solidFill>
                  <a:srgbClr val="000000"/>
                </a:solidFill>
                <a:latin typeface="Jura Bold"/>
                <a:ea typeface="Jura Bold"/>
                <a:cs typeface="Jura Bold"/>
                <a:sym typeface="Jura Bold"/>
              </a:rPr>
              <a:t>En</a:t>
            </a:r>
            <a:r>
              <a:rPr lang="en-US" sz="1600" b="1" dirty="0">
                <a:solidFill>
                  <a:srgbClr val="000000"/>
                </a:solidFill>
                <a:latin typeface="Jura Bold"/>
                <a:ea typeface="Jura Bold"/>
                <a:cs typeface="Jura Bold"/>
                <a:sym typeface="Jura Bold"/>
              </a:rPr>
              <a:t> résumé </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ChatGPT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est</a:t>
            </a:r>
            <a:r>
              <a:rPr lang="en-US" sz="1600" dirty="0">
                <a:solidFill>
                  <a:srgbClr val="000000"/>
                </a:solidFill>
                <a:latin typeface="Jura Light"/>
                <a:ea typeface="Jura Light"/>
                <a:cs typeface="Jura Light"/>
                <a:sym typeface="Jura Light"/>
              </a:rPr>
              <a:t> un </a:t>
            </a:r>
            <a:r>
              <a:rPr lang="en-US" sz="1600" dirty="0" err="1">
                <a:solidFill>
                  <a:srgbClr val="000000"/>
                </a:solidFill>
                <a:latin typeface="Jura Light"/>
                <a:ea typeface="Jura Light"/>
                <a:cs typeface="Jura Light"/>
                <a:sym typeface="Jura Light"/>
              </a:rPr>
              <a:t>outil</a:t>
            </a:r>
            <a:r>
              <a:rPr lang="en-US" sz="1600" dirty="0">
                <a:solidFill>
                  <a:srgbClr val="000000"/>
                </a:solidFill>
                <a:latin typeface="Jura Light"/>
                <a:ea typeface="Jura Light"/>
                <a:cs typeface="Jura Light"/>
                <a:sym typeface="Jura Light"/>
              </a:rPr>
              <a:t> puissant, </a:t>
            </a:r>
            <a:r>
              <a:rPr lang="en-US" sz="1600" dirty="0" err="1">
                <a:solidFill>
                  <a:srgbClr val="000000"/>
                </a:solidFill>
                <a:latin typeface="Jura Light"/>
                <a:ea typeface="Jura Light"/>
                <a:cs typeface="Jura Light"/>
                <a:sym typeface="Jura Light"/>
              </a:rPr>
              <a:t>mais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il</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faut</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l’utiliser</a:t>
            </a:r>
            <a:r>
              <a:rPr lang="en-US" sz="1600" dirty="0">
                <a:solidFill>
                  <a:srgbClr val="000000"/>
                </a:solidFill>
                <a:latin typeface="Jura Light"/>
                <a:ea typeface="Jura Light"/>
                <a:cs typeface="Jura Light"/>
                <a:sym typeface="Jura Light"/>
              </a:rPr>
              <a:t> avec bon </a:t>
            </a:r>
            <a:r>
              <a:rPr lang="en-US" sz="1600" dirty="0" err="1">
                <a:solidFill>
                  <a:srgbClr val="000000"/>
                </a:solidFill>
                <a:latin typeface="Jura Light"/>
                <a:ea typeface="Jura Light"/>
                <a:cs typeface="Jura Light"/>
                <a:sym typeface="Jura Light"/>
              </a:rPr>
              <a:t>sens</a:t>
            </a:r>
            <a:r>
              <a:rPr lang="en-US" sz="1600" dirty="0">
                <a:solidFill>
                  <a:srgbClr val="000000"/>
                </a:solidFill>
                <a:latin typeface="Jura Light"/>
                <a:ea typeface="Jura Light"/>
                <a:cs typeface="Jura Light"/>
                <a:sym typeface="Jura Light"/>
              </a:rPr>
              <a:t> : poser des questions </a:t>
            </a:r>
            <a:r>
              <a:rPr lang="en-US" sz="1600" dirty="0" err="1">
                <a:solidFill>
                  <a:srgbClr val="000000"/>
                </a:solidFill>
                <a:latin typeface="Jura Light"/>
                <a:ea typeface="Jura Light"/>
                <a:cs typeface="Jura Light"/>
                <a:sym typeface="Jura Light"/>
              </a:rPr>
              <a:t>claires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vérifier</a:t>
            </a:r>
            <a:r>
              <a:rPr lang="en-US" sz="1600" dirty="0">
                <a:solidFill>
                  <a:srgbClr val="000000"/>
                </a:solidFill>
                <a:latin typeface="Jura Light"/>
                <a:ea typeface="Jura Light"/>
                <a:cs typeface="Jura Light"/>
                <a:sym typeface="Jura Light"/>
              </a:rPr>
              <a:t> les </a:t>
            </a:r>
            <a:r>
              <a:rPr lang="en-US" sz="1600" dirty="0" err="1">
                <a:solidFill>
                  <a:srgbClr val="000000"/>
                </a:solidFill>
                <a:latin typeface="Jura Light"/>
                <a:ea typeface="Jura Light"/>
                <a:cs typeface="Jura Light"/>
                <a:sym typeface="Jura Light"/>
              </a:rPr>
              <a:t>réponses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protéger</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ses</a:t>
            </a:r>
            <a:r>
              <a:rPr lang="en-US" sz="1600" dirty="0">
                <a:solidFill>
                  <a:srgbClr val="000000"/>
                </a:solidFill>
                <a:latin typeface="Jura Light"/>
                <a:ea typeface="Jura Light"/>
                <a:cs typeface="Jura Light"/>
                <a:sym typeface="Jura Light"/>
              </a:rPr>
              <a:t> </a:t>
            </a:r>
            <a:r>
              <a:rPr lang="en-US" sz="1600" dirty="0" err="1">
                <a:solidFill>
                  <a:srgbClr val="000000"/>
                </a:solidFill>
                <a:latin typeface="Jura Light"/>
                <a:ea typeface="Jura Light"/>
                <a:cs typeface="Jura Light"/>
                <a:sym typeface="Jura Light"/>
              </a:rPr>
              <a:t>données</a:t>
            </a:r>
            <a:r>
              <a:rPr lang="en-US" sz="1600" dirty="0">
                <a:solidFill>
                  <a:srgbClr val="000000"/>
                </a:solidFill>
                <a:latin typeface="Jura Light"/>
                <a:ea typeface="Jura Light"/>
                <a:cs typeface="Jura Light"/>
                <a:sym typeface="Jura Light"/>
              </a:rPr>
              <a:t> et </a:t>
            </a:r>
            <a:r>
              <a:rPr lang="en-US" sz="1600" dirty="0" err="1">
                <a:solidFill>
                  <a:srgbClr val="000000"/>
                </a:solidFill>
                <a:latin typeface="Jura Light"/>
                <a:ea typeface="Jura Light"/>
                <a:cs typeface="Jura Light"/>
                <a:sym typeface="Jura Light"/>
              </a:rPr>
              <a:t>éviter</a:t>
            </a:r>
            <a:r>
              <a:rPr lang="en-US" sz="1600" dirty="0">
                <a:solidFill>
                  <a:srgbClr val="000000"/>
                </a:solidFill>
                <a:latin typeface="Jura Light"/>
                <a:ea typeface="Jura Light"/>
                <a:cs typeface="Jura Light"/>
                <a:sym typeface="Jura Light"/>
              </a:rPr>
              <a:t> le </a:t>
            </a:r>
            <a:r>
              <a:rPr lang="en-US" sz="1600" dirty="0" err="1">
                <a:solidFill>
                  <a:srgbClr val="000000"/>
                </a:solidFill>
                <a:latin typeface="Jura Light"/>
                <a:ea typeface="Jura Light"/>
                <a:cs typeface="Jura Light"/>
                <a:sym typeface="Jura Light"/>
              </a:rPr>
              <a:t>gaspillage</a:t>
            </a:r>
            <a:r>
              <a:rPr lang="en-US" sz="1600" dirty="0">
                <a:solidFill>
                  <a:srgbClr val="000000"/>
                </a:solidFill>
                <a:latin typeface="Jura Light"/>
                <a:ea typeface="Jura Light"/>
                <a:cs typeface="Jura Light"/>
                <a:sym typeface="Jura Light"/>
              </a:rPr>
              <a:t> numérique. 😊🌍</a:t>
            </a:r>
          </a:p>
          <a:p>
            <a:pPr algn="ctr">
              <a:lnSpc>
                <a:spcPts val="2240"/>
              </a:lnSpc>
            </a:pPr>
            <a:endParaRPr lang="en-US" sz="1600" dirty="0">
              <a:solidFill>
                <a:srgbClr val="000000"/>
              </a:solidFill>
              <a:latin typeface="Jura Light"/>
              <a:ea typeface="Jura Light"/>
              <a:cs typeface="Jura Light"/>
              <a:sym typeface="Jura Light"/>
            </a:endParaRPr>
          </a:p>
        </p:txBody>
      </p:sp>
      <p:pic>
        <p:nvPicPr>
          <p:cNvPr id="9" name="Image 8">
            <a:extLst>
              <a:ext uri="{FF2B5EF4-FFF2-40B4-BE49-F238E27FC236}">
                <a16:creationId xmlns:a16="http://schemas.microsoft.com/office/drawing/2014/main" id="{CCCFF3B6-DFFD-481D-B8B6-8684FE34C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97074"/>
            <a:ext cx="18288000" cy="99776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153992">
            <a:off x="-70492" y="1924757"/>
            <a:ext cx="2732980" cy="2022405"/>
          </a:xfrm>
          <a:custGeom>
            <a:avLst/>
            <a:gdLst/>
            <a:ahLst/>
            <a:cxnLst/>
            <a:rect l="l" t="t" r="r" b="b"/>
            <a:pathLst>
              <a:path w="2732980" h="2022405">
                <a:moveTo>
                  <a:pt x="0" y="0"/>
                </a:moveTo>
                <a:lnTo>
                  <a:pt x="2732980" y="0"/>
                </a:lnTo>
                <a:lnTo>
                  <a:pt x="2732980" y="2022405"/>
                </a:lnTo>
                <a:lnTo>
                  <a:pt x="0" y="2022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0" y="411029"/>
            <a:ext cx="18288000" cy="6985887"/>
          </a:xfrm>
          <a:prstGeom prst="rect">
            <a:avLst/>
          </a:prstGeom>
        </p:spPr>
        <p:txBody>
          <a:bodyPr lIns="0" tIns="0" rIns="0" bIns="0" rtlCol="0" anchor="t">
            <a:spAutoFit/>
          </a:bodyPr>
          <a:lstStyle/>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Outils</a:t>
            </a:r>
            <a:r>
              <a:rPr lang="en-US" sz="4000" b="1" u="sng" dirty="0">
                <a:solidFill>
                  <a:srgbClr val="000000"/>
                </a:solidFill>
                <a:latin typeface="Roboto Condensed Bold"/>
                <a:ea typeface="Roboto Condensed Bold"/>
                <a:cs typeface="Roboto Condensed Bold"/>
                <a:sym typeface="Roboto Condensed Bold"/>
              </a:rPr>
              <a:t> </a:t>
            </a:r>
            <a:r>
              <a:rPr lang="en-US" sz="4000" b="1" u="sng" dirty="0" err="1">
                <a:solidFill>
                  <a:srgbClr val="000000"/>
                </a:solidFill>
                <a:latin typeface="Roboto Condensed Bold"/>
                <a:ea typeface="Roboto Condensed Bold"/>
                <a:cs typeface="Roboto Condensed Bold"/>
                <a:sym typeface="Roboto Condensed Bold"/>
              </a:rPr>
              <a:t>ia</a:t>
            </a:r>
            <a:r>
              <a:rPr lang="en-US" sz="4000" b="1" u="sng" dirty="0">
                <a:solidFill>
                  <a:srgbClr val="000000"/>
                </a:solidFill>
                <a:latin typeface="Roboto Condensed Bold"/>
                <a:ea typeface="Roboto Condensed Bold"/>
                <a:cs typeface="Roboto Condensed Bold"/>
                <a:sym typeface="Roboto Condensed Bold"/>
              </a:rPr>
              <a:t> a </a:t>
            </a:r>
            <a:r>
              <a:rPr lang="en-US" sz="4000" b="1" u="sng" dirty="0" err="1">
                <a:solidFill>
                  <a:srgbClr val="000000"/>
                </a:solidFill>
                <a:latin typeface="Roboto Condensed Bold"/>
                <a:ea typeface="Roboto Condensed Bold"/>
                <a:cs typeface="Roboto Condensed Bold"/>
                <a:sym typeface="Roboto Condensed Bold"/>
              </a:rPr>
              <a:t>ajouter</a:t>
            </a:r>
            <a:endParaRPr lang="en-US" sz="4000" b="1" u="sng" dirty="0">
              <a:solidFill>
                <a:srgbClr val="000000"/>
              </a:solidFill>
              <a:latin typeface="Roboto Condensed Bold"/>
              <a:ea typeface="Roboto Condensed Bold"/>
              <a:cs typeface="Roboto Condensed Bold"/>
              <a:sym typeface="Roboto Condensed Bold"/>
            </a:endParaRPr>
          </a:p>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Delibia</a:t>
            </a:r>
            <a:endParaRPr lang="en-US" sz="4000" b="1" u="sng" dirty="0">
              <a:solidFill>
                <a:srgbClr val="000000"/>
              </a:solidFill>
              <a:latin typeface="Roboto Condensed Bold"/>
              <a:ea typeface="Roboto Condensed Bold"/>
              <a:cs typeface="Roboto Condensed Bold"/>
              <a:sym typeface="Roboto Condensed Bold"/>
            </a:endParaRPr>
          </a:p>
          <a:p>
            <a:pPr algn="ctr">
              <a:lnSpc>
                <a:spcPts val="6930"/>
              </a:lnSpc>
            </a:pPr>
            <a:r>
              <a:rPr lang="en-US" sz="4000" b="1" u="sng" dirty="0">
                <a:solidFill>
                  <a:srgbClr val="000000"/>
                </a:solidFill>
                <a:latin typeface="Roboto Condensed Bold"/>
                <a:ea typeface="Roboto Condensed Bold"/>
                <a:cs typeface="Roboto Condensed Bold"/>
                <a:sym typeface="Roboto Condensed Bold"/>
              </a:rPr>
              <a:t>Slides AI / </a:t>
            </a:r>
            <a:r>
              <a:rPr lang="en-US" sz="4000" b="1" u="sng" dirty="0" err="1">
                <a:solidFill>
                  <a:srgbClr val="000000"/>
                </a:solidFill>
                <a:latin typeface="Roboto Condensed Bold"/>
                <a:ea typeface="Roboto Condensed Bold"/>
                <a:cs typeface="Roboto Condensed Bold"/>
                <a:sym typeface="Roboto Condensed Bold"/>
              </a:rPr>
              <a:t>Slidesgo</a:t>
            </a:r>
            <a:endParaRPr lang="en-US" sz="4000" b="1" u="sng" dirty="0">
              <a:solidFill>
                <a:srgbClr val="000000"/>
              </a:solidFill>
              <a:latin typeface="Roboto Condensed Bold"/>
              <a:ea typeface="Roboto Condensed Bold"/>
              <a:cs typeface="Roboto Condensed Bold"/>
              <a:sym typeface="Roboto Condensed Bold"/>
            </a:endParaRPr>
          </a:p>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Wooclap</a:t>
            </a:r>
            <a:endParaRPr lang="en-US" sz="4000" b="1" u="sng" dirty="0">
              <a:solidFill>
                <a:srgbClr val="000000"/>
              </a:solidFill>
              <a:latin typeface="Roboto Condensed Bold"/>
              <a:ea typeface="Roboto Condensed Bold"/>
              <a:cs typeface="Roboto Condensed Bold"/>
              <a:sym typeface="Roboto Condensed Bold"/>
            </a:endParaRPr>
          </a:p>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Sheetformula</a:t>
            </a:r>
            <a:endParaRPr lang="en-US" sz="4000" b="1" u="sng" dirty="0">
              <a:solidFill>
                <a:srgbClr val="000000"/>
              </a:solidFill>
              <a:latin typeface="Roboto Condensed Bold"/>
              <a:ea typeface="Roboto Condensed Bold"/>
              <a:cs typeface="Roboto Condensed Bold"/>
              <a:sym typeface="Roboto Condensed Bold"/>
            </a:endParaRPr>
          </a:p>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Veille</a:t>
            </a:r>
            <a:r>
              <a:rPr lang="en-US" sz="4000" b="1" u="sng" dirty="0">
                <a:solidFill>
                  <a:srgbClr val="000000"/>
                </a:solidFill>
                <a:latin typeface="Roboto Condensed Bold"/>
                <a:ea typeface="Roboto Condensed Bold"/>
                <a:cs typeface="Roboto Condensed Bold"/>
                <a:sym typeface="Roboto Condensed Bold"/>
              </a:rPr>
              <a:t> ai /</a:t>
            </a:r>
          </a:p>
          <a:p>
            <a:pPr algn="ctr">
              <a:lnSpc>
                <a:spcPts val="6930"/>
              </a:lnSpc>
            </a:pPr>
            <a:r>
              <a:rPr lang="en-US" sz="4000" b="1" u="sng" dirty="0">
                <a:solidFill>
                  <a:srgbClr val="000000"/>
                </a:solidFill>
                <a:latin typeface="Roboto Condensed Bold"/>
                <a:ea typeface="Roboto Condensed Bold"/>
                <a:cs typeface="Roboto Condensed Bold"/>
                <a:sym typeface="Roboto Condensed Bold"/>
              </a:rPr>
              <a:t>Podcast le fil AI</a:t>
            </a:r>
          </a:p>
          <a:p>
            <a:pPr algn="ctr">
              <a:lnSpc>
                <a:spcPts val="6930"/>
              </a:lnSpc>
            </a:pPr>
            <a:r>
              <a:rPr lang="en-US" sz="4000" b="1" u="sng" dirty="0" err="1">
                <a:solidFill>
                  <a:srgbClr val="000000"/>
                </a:solidFill>
                <a:latin typeface="Roboto Condensed Bold"/>
                <a:ea typeface="Roboto Condensed Bold"/>
                <a:cs typeface="Roboto Condensed Bold"/>
                <a:sym typeface="Roboto Condensed Bold"/>
              </a:rPr>
              <a:t>Unjouruneia</a:t>
            </a:r>
            <a:endParaRPr lang="en-US" sz="4000" b="1" u="sng" dirty="0">
              <a:solidFill>
                <a:srgbClr val="000000"/>
              </a:solidFill>
              <a:latin typeface="Roboto Condensed Bold"/>
              <a:ea typeface="Roboto Condensed Bold"/>
              <a:cs typeface="Roboto Condensed Bold"/>
              <a:sym typeface="Roboto Condensed Bold"/>
            </a:endParaRPr>
          </a:p>
        </p:txBody>
      </p:sp>
      <p:pic>
        <p:nvPicPr>
          <p:cNvPr id="5" name="Picture 5"/>
          <p:cNvPicPr>
            <a:picLocks noChangeAspect="1"/>
          </p:cNvPicPr>
          <p:nvPr/>
        </p:nvPicPr>
        <p:blipFill>
          <a:blip r:embed="rId4"/>
          <a:srcRect/>
          <a:stretch>
            <a:fillRect/>
          </a:stretch>
        </p:blipFill>
        <p:spPr>
          <a:xfrm>
            <a:off x="5054579" y="1484469"/>
            <a:ext cx="1001009" cy="665671"/>
          </a:xfrm>
          <a:prstGeom prst="rect">
            <a:avLst/>
          </a:prstGeom>
        </p:spPr>
      </p:pic>
      <p:sp>
        <p:nvSpPr>
          <p:cNvPr id="6" name="Freeform 6"/>
          <p:cNvSpPr/>
          <p:nvPr/>
        </p:nvSpPr>
        <p:spPr>
          <a:xfrm>
            <a:off x="16442661" y="612937"/>
            <a:ext cx="1633278" cy="1537203"/>
          </a:xfrm>
          <a:custGeom>
            <a:avLst/>
            <a:gdLst/>
            <a:ahLst/>
            <a:cxnLst/>
            <a:rect l="l" t="t" r="r" b="b"/>
            <a:pathLst>
              <a:path w="1633278" h="1537203">
                <a:moveTo>
                  <a:pt x="0" y="0"/>
                </a:moveTo>
                <a:lnTo>
                  <a:pt x="1633278" y="0"/>
                </a:lnTo>
                <a:lnTo>
                  <a:pt x="1633278" y="1537203"/>
                </a:lnTo>
                <a:lnTo>
                  <a:pt x="0" y="1537203"/>
                </a:lnTo>
                <a:lnTo>
                  <a:pt x="0" y="0"/>
                </a:lnTo>
                <a:close/>
              </a:path>
            </a:pathLst>
          </a:custGeom>
          <a:blipFill>
            <a:blip r:embed="rId5"/>
            <a:stretch>
              <a:fillRect/>
            </a:stretch>
          </a:blipFill>
        </p:spPr>
      </p:sp>
      <p:pic>
        <p:nvPicPr>
          <p:cNvPr id="7" name="Picture 7"/>
          <p:cNvPicPr>
            <a:picLocks noChangeAspect="1"/>
          </p:cNvPicPr>
          <p:nvPr/>
        </p:nvPicPr>
        <p:blipFill>
          <a:blip r:embed="rId6"/>
          <a:srcRect/>
          <a:stretch>
            <a:fillRect/>
          </a:stretch>
        </p:blipFill>
        <p:spPr>
          <a:xfrm>
            <a:off x="66849" y="5360931"/>
            <a:ext cx="1923702" cy="2211151"/>
          </a:xfrm>
          <a:prstGeom prst="rect">
            <a:avLst/>
          </a:prstGeom>
        </p:spPr>
      </p:pic>
      <p:pic>
        <p:nvPicPr>
          <p:cNvPr id="8" name="Image 7">
            <a:extLst>
              <a:ext uri="{FF2B5EF4-FFF2-40B4-BE49-F238E27FC236}">
                <a16:creationId xmlns:a16="http://schemas.microsoft.com/office/drawing/2014/main" id="{FE15D818-32EF-4AEF-8399-15AF03F27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extLst>
      <p:ext uri="{BB962C8B-B14F-4D97-AF65-F5344CB8AC3E}">
        <p14:creationId xmlns:p14="http://schemas.microsoft.com/office/powerpoint/2010/main" val="1490928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61345" y="1832129"/>
            <a:ext cx="10765309" cy="7896296"/>
          </a:xfrm>
          <a:custGeom>
            <a:avLst/>
            <a:gdLst/>
            <a:ahLst/>
            <a:cxnLst/>
            <a:rect l="l" t="t" r="r" b="b"/>
            <a:pathLst>
              <a:path w="11036606" h="8253137">
                <a:moveTo>
                  <a:pt x="0" y="0"/>
                </a:moveTo>
                <a:lnTo>
                  <a:pt x="11036606" y="0"/>
                </a:lnTo>
                <a:lnTo>
                  <a:pt x="11036606" y="8253137"/>
                </a:lnTo>
                <a:lnTo>
                  <a:pt x="0" y="8253137"/>
                </a:lnTo>
                <a:lnTo>
                  <a:pt x="0" y="0"/>
                </a:lnTo>
                <a:close/>
              </a:path>
            </a:pathLst>
          </a:custGeom>
          <a:blipFill>
            <a:blip r:embed="rId2"/>
            <a:stretch>
              <a:fillRect l="-44322" t="-32888" r="-42430" b="-7589"/>
            </a:stretch>
          </a:blipFill>
        </p:spPr>
      </p:sp>
      <p:sp>
        <p:nvSpPr>
          <p:cNvPr id="3" name="TextBox 3"/>
          <p:cNvSpPr txBox="1"/>
          <p:nvPr/>
        </p:nvSpPr>
        <p:spPr>
          <a:xfrm>
            <a:off x="12032" y="946046"/>
            <a:ext cx="18288000" cy="856004"/>
          </a:xfrm>
          <a:prstGeom prst="rect">
            <a:avLst/>
          </a:prstGeom>
        </p:spPr>
        <p:txBody>
          <a:bodyPr lIns="0" tIns="0" rIns="0" bIns="0" rtlCol="0" anchor="t">
            <a:spAutoFit/>
          </a:bodyPr>
          <a:lstStyle/>
          <a:p>
            <a:pPr algn="ctr">
              <a:lnSpc>
                <a:spcPts val="7260"/>
              </a:lnSpc>
              <a:spcBef>
                <a:spcPct val="0"/>
              </a:spcBef>
            </a:pPr>
            <a:r>
              <a:rPr lang="en-US" sz="4800" b="1" dirty="0">
                <a:solidFill>
                  <a:srgbClr val="000000"/>
                </a:solidFill>
                <a:latin typeface="Roboto Condensed Bold"/>
                <a:ea typeface="Roboto Condensed Bold"/>
                <a:cs typeface="Roboto Condensed Bold"/>
                <a:sym typeface="Roboto Condensed Bold"/>
              </a:rPr>
              <a:t>CE QUE L’IA </a:t>
            </a:r>
            <a:r>
              <a:rPr lang="en-US" sz="4800" b="1" u="sng" dirty="0">
                <a:solidFill>
                  <a:srgbClr val="000000"/>
                </a:solidFill>
                <a:latin typeface="Roboto Condensed Bold"/>
                <a:ea typeface="Roboto Condensed Bold"/>
                <a:cs typeface="Roboto Condensed Bold"/>
                <a:sym typeface="Roboto Condensed Bold"/>
              </a:rPr>
              <a:t>PEUT DEJA </a:t>
            </a:r>
            <a:r>
              <a:rPr lang="en-US" sz="4800" b="1" dirty="0">
                <a:solidFill>
                  <a:srgbClr val="000000"/>
                </a:solidFill>
                <a:latin typeface="Roboto Condensed Bold"/>
                <a:ea typeface="Roboto Condensed Bold"/>
                <a:cs typeface="Roboto Condensed Bold"/>
                <a:sym typeface="Roboto Condensed Bold"/>
              </a:rPr>
              <a:t>FAIRE !</a:t>
            </a:r>
          </a:p>
        </p:txBody>
      </p:sp>
      <p:sp>
        <p:nvSpPr>
          <p:cNvPr id="4" name="TextBox 4"/>
          <p:cNvSpPr txBox="1"/>
          <p:nvPr/>
        </p:nvSpPr>
        <p:spPr>
          <a:xfrm>
            <a:off x="15013368" y="9290752"/>
            <a:ext cx="3094732" cy="431657"/>
          </a:xfrm>
          <a:prstGeom prst="rect">
            <a:avLst/>
          </a:prstGeom>
        </p:spPr>
        <p:txBody>
          <a:bodyPr lIns="0" tIns="0" rIns="0" bIns="0" rtlCol="0" anchor="t">
            <a:spAutoFit/>
          </a:bodyPr>
          <a:lstStyle/>
          <a:p>
            <a:pPr algn="ctr">
              <a:lnSpc>
                <a:spcPts val="3507"/>
              </a:lnSpc>
            </a:pPr>
            <a:r>
              <a:rPr lang="en-US" sz="2505">
                <a:solidFill>
                  <a:srgbClr val="0061FF"/>
                </a:solidFill>
                <a:latin typeface="Roboto"/>
                <a:ea typeface="Roboto"/>
                <a:cs typeface="Roboto"/>
                <a:sym typeface="Roboto"/>
              </a:rPr>
              <a:t>Source Outil Sci Fi [iA]</a:t>
            </a:r>
          </a:p>
        </p:txBody>
      </p:sp>
      <p:sp>
        <p:nvSpPr>
          <p:cNvPr id="5" name="Freeform 5"/>
          <p:cNvSpPr/>
          <p:nvPr/>
        </p:nvSpPr>
        <p:spPr>
          <a:xfrm>
            <a:off x="17239374" y="1995266"/>
            <a:ext cx="868726" cy="868726"/>
          </a:xfrm>
          <a:custGeom>
            <a:avLst/>
            <a:gdLst/>
            <a:ahLst/>
            <a:cxnLst/>
            <a:rect l="l" t="t" r="r" b="b"/>
            <a:pathLst>
              <a:path w="868726" h="868726">
                <a:moveTo>
                  <a:pt x="0" y="0"/>
                </a:moveTo>
                <a:lnTo>
                  <a:pt x="868726" y="0"/>
                </a:lnTo>
                <a:lnTo>
                  <a:pt x="868726" y="868726"/>
                </a:lnTo>
                <a:lnTo>
                  <a:pt x="0" y="868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Image 5">
            <a:extLst>
              <a:ext uri="{FF2B5EF4-FFF2-40B4-BE49-F238E27FC236}">
                <a16:creationId xmlns:a16="http://schemas.microsoft.com/office/drawing/2014/main" id="{97551A28-EAFA-48F7-B51E-AB693A3F6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1733"/>
            <a:ext cx="18288000" cy="9977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796216"/>
            <a:ext cx="18288000" cy="941070"/>
          </a:xfrm>
          <a:prstGeom prst="rect">
            <a:avLst/>
          </a:prstGeom>
        </p:spPr>
        <p:txBody>
          <a:bodyPr lIns="0" tIns="0" rIns="0" bIns="0" rtlCol="0" anchor="t">
            <a:spAutoFit/>
          </a:bodyPr>
          <a:lstStyle/>
          <a:p>
            <a:pPr algn="ctr">
              <a:lnSpc>
                <a:spcPts val="7260"/>
              </a:lnSpc>
              <a:spcBef>
                <a:spcPct val="0"/>
              </a:spcBef>
            </a:pPr>
            <a:r>
              <a:rPr lang="en-US" sz="6600" b="1" dirty="0">
                <a:solidFill>
                  <a:srgbClr val="000000"/>
                </a:solidFill>
                <a:latin typeface="Roboto Condensed Bold"/>
                <a:ea typeface="Roboto Condensed Bold"/>
                <a:cs typeface="Roboto Condensed Bold"/>
                <a:sym typeface="Roboto Condensed Bold"/>
              </a:rPr>
              <a:t>IA : </a:t>
            </a:r>
            <a:r>
              <a:rPr lang="en-US" sz="6600" b="1" dirty="0" err="1">
                <a:solidFill>
                  <a:srgbClr val="000000"/>
                </a:solidFill>
                <a:latin typeface="Roboto Condensed Bold"/>
                <a:ea typeface="Roboto Condensed Bold"/>
                <a:cs typeface="Roboto Condensed Bold"/>
                <a:sym typeface="Roboto Condensed Bold"/>
              </a:rPr>
              <a:t>Quel</a:t>
            </a:r>
            <a:r>
              <a:rPr lang="en-US" sz="6600" b="1" dirty="0">
                <a:solidFill>
                  <a:srgbClr val="000000"/>
                </a:solidFill>
                <a:latin typeface="Roboto Condensed Bold"/>
                <a:ea typeface="Roboto Condensed Bold"/>
                <a:cs typeface="Roboto Condensed Bold"/>
                <a:sym typeface="Roboto Condensed Bold"/>
              </a:rPr>
              <a:t> impact </a:t>
            </a:r>
            <a:r>
              <a:rPr lang="en-US" sz="6600" b="1" dirty="0" err="1">
                <a:solidFill>
                  <a:srgbClr val="000000"/>
                </a:solidFill>
                <a:latin typeface="Roboto Condensed Bold"/>
                <a:ea typeface="Roboto Condensed Bold"/>
                <a:cs typeface="Roboto Condensed Bold"/>
                <a:sym typeface="Roboto Condensed Bold"/>
              </a:rPr>
              <a:t>énergétique</a:t>
            </a:r>
            <a:r>
              <a:rPr lang="en-US" sz="6600" b="1" dirty="0">
                <a:solidFill>
                  <a:srgbClr val="000000"/>
                </a:solidFill>
                <a:latin typeface="Roboto Condensed Bold"/>
                <a:ea typeface="Roboto Condensed Bold"/>
                <a:cs typeface="Roboto Condensed Bold"/>
                <a:sym typeface="Roboto Condensed Bold"/>
              </a:rPr>
              <a:t> ?</a:t>
            </a:r>
          </a:p>
        </p:txBody>
      </p:sp>
      <p:pic>
        <p:nvPicPr>
          <p:cNvPr id="6" name="Image 5">
            <a:extLst>
              <a:ext uri="{FF2B5EF4-FFF2-40B4-BE49-F238E27FC236}">
                <a16:creationId xmlns:a16="http://schemas.microsoft.com/office/drawing/2014/main" id="{4A996881-E893-41CE-BB0C-D88A50707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
        <p:nvSpPr>
          <p:cNvPr id="7" name="Rectangle 6">
            <a:extLst>
              <a:ext uri="{FF2B5EF4-FFF2-40B4-BE49-F238E27FC236}">
                <a16:creationId xmlns:a16="http://schemas.microsoft.com/office/drawing/2014/main" id="{2DE32A67-B30A-4ABB-B582-E36EF0F431FF}"/>
              </a:ext>
            </a:extLst>
          </p:cNvPr>
          <p:cNvSpPr/>
          <p:nvPr/>
        </p:nvSpPr>
        <p:spPr>
          <a:xfrm>
            <a:off x="6660916" y="2214596"/>
            <a:ext cx="4966168" cy="369332"/>
          </a:xfrm>
          <a:prstGeom prst="rect">
            <a:avLst/>
          </a:prstGeom>
        </p:spPr>
        <p:txBody>
          <a:bodyPr wrap="none">
            <a:spAutoFit/>
          </a:bodyPr>
          <a:lstStyle/>
          <a:p>
            <a:r>
              <a:rPr lang="fr-FR" dirty="0">
                <a:hlinkClick r:id="rId3"/>
              </a:rPr>
              <a:t>https://www.youtube.com/watch?v=kaZ6zTwVncw</a:t>
            </a:r>
            <a:endParaRPr lang="fr-FR" dirty="0"/>
          </a:p>
        </p:txBody>
      </p:sp>
      <p:pic>
        <p:nvPicPr>
          <p:cNvPr id="8" name="Image 7">
            <a:extLst>
              <a:ext uri="{FF2B5EF4-FFF2-40B4-BE49-F238E27FC236}">
                <a16:creationId xmlns:a16="http://schemas.microsoft.com/office/drawing/2014/main" id="{701B2A3D-11C7-473F-8C63-02E058D69F22}"/>
              </a:ext>
            </a:extLst>
          </p:cNvPr>
          <p:cNvPicPr>
            <a:picLocks noChangeAspect="1"/>
          </p:cNvPicPr>
          <p:nvPr/>
        </p:nvPicPr>
        <p:blipFill>
          <a:blip r:embed="rId4"/>
          <a:stretch>
            <a:fillRect/>
          </a:stretch>
        </p:blipFill>
        <p:spPr>
          <a:xfrm>
            <a:off x="3009900" y="2705100"/>
            <a:ext cx="12268200" cy="6900863"/>
          </a:xfrm>
          <a:prstGeom prst="rect">
            <a:avLst/>
          </a:prstGeom>
          <a:ln w="38100">
            <a:solidFill>
              <a:schemeClr val="accent6"/>
            </a:solidFill>
          </a:ln>
        </p:spPr>
      </p:pic>
    </p:spTree>
    <p:extLst>
      <p:ext uri="{BB962C8B-B14F-4D97-AF65-F5344CB8AC3E}">
        <p14:creationId xmlns:p14="http://schemas.microsoft.com/office/powerpoint/2010/main" val="298917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66799" y="2021760"/>
            <a:ext cx="12582787" cy="7001320"/>
          </a:xfrm>
          <a:custGeom>
            <a:avLst/>
            <a:gdLst/>
            <a:ahLst/>
            <a:cxnLst/>
            <a:rect l="l" t="t" r="r" b="b"/>
            <a:pathLst>
              <a:path w="12582787" h="7001320">
                <a:moveTo>
                  <a:pt x="0" y="0"/>
                </a:moveTo>
                <a:lnTo>
                  <a:pt x="12582787" y="0"/>
                </a:lnTo>
                <a:lnTo>
                  <a:pt x="12582787" y="7001320"/>
                </a:lnTo>
                <a:lnTo>
                  <a:pt x="0" y="7001320"/>
                </a:lnTo>
                <a:lnTo>
                  <a:pt x="0" y="0"/>
                </a:lnTo>
                <a:close/>
              </a:path>
            </a:pathLst>
          </a:custGeom>
          <a:blipFill>
            <a:blip r:embed="rId2"/>
            <a:stretch>
              <a:fillRect l="-6103" t="-30165" r="-28419" b="-5827"/>
            </a:stretch>
          </a:blipFill>
        </p:spPr>
      </p:sp>
      <p:sp>
        <p:nvSpPr>
          <p:cNvPr id="3" name="TextBox 3"/>
          <p:cNvSpPr txBox="1"/>
          <p:nvPr/>
        </p:nvSpPr>
        <p:spPr>
          <a:xfrm>
            <a:off x="278512" y="723900"/>
            <a:ext cx="18288000" cy="1855470"/>
          </a:xfrm>
          <a:prstGeom prst="rect">
            <a:avLst/>
          </a:prstGeom>
        </p:spPr>
        <p:txBody>
          <a:bodyPr lIns="0" tIns="0" rIns="0" bIns="0" rtlCol="0" anchor="t">
            <a:spAutoFit/>
          </a:bodyPr>
          <a:lstStyle/>
          <a:p>
            <a:pPr algn="ctr">
              <a:lnSpc>
                <a:spcPts val="7260"/>
              </a:lnSpc>
            </a:pPr>
            <a:r>
              <a:rPr lang="en-US" sz="4800" b="1" dirty="0">
                <a:solidFill>
                  <a:srgbClr val="000000"/>
                </a:solidFill>
                <a:latin typeface="Roboto Condensed Bold"/>
                <a:ea typeface="Roboto Condensed Bold"/>
                <a:cs typeface="Roboto Condensed Bold"/>
                <a:sym typeface="Roboto Condensed Bold"/>
              </a:rPr>
              <a:t>IA ET LOIS... Pour </a:t>
            </a:r>
            <a:r>
              <a:rPr lang="en-US" sz="4800" b="1" dirty="0" err="1">
                <a:solidFill>
                  <a:srgbClr val="000000"/>
                </a:solidFill>
                <a:latin typeface="Roboto Condensed Bold"/>
                <a:ea typeface="Roboto Condensed Bold"/>
                <a:cs typeface="Roboto Condensed Bold"/>
                <a:sym typeface="Roboto Condensed Bold"/>
              </a:rPr>
              <a:t>éviter</a:t>
            </a:r>
            <a:r>
              <a:rPr lang="en-US" sz="4800" b="1" dirty="0">
                <a:solidFill>
                  <a:srgbClr val="000000"/>
                </a:solidFill>
                <a:latin typeface="Roboto Condensed Bold"/>
                <a:ea typeface="Roboto Condensed Bold"/>
                <a:cs typeface="Roboto Condensed Bold"/>
                <a:sym typeface="Roboto Condensed Bold"/>
              </a:rPr>
              <a:t> les </a:t>
            </a:r>
            <a:r>
              <a:rPr lang="en-US" sz="4800" b="1" dirty="0" err="1">
                <a:solidFill>
                  <a:srgbClr val="000000"/>
                </a:solidFill>
                <a:latin typeface="Roboto Condensed Bold"/>
                <a:ea typeface="Roboto Condensed Bold"/>
                <a:cs typeface="Roboto Condensed Bold"/>
                <a:sym typeface="Roboto Condensed Bold"/>
              </a:rPr>
              <a:t>biais</a:t>
            </a:r>
            <a:r>
              <a:rPr lang="en-US" sz="4800" b="1" dirty="0">
                <a:solidFill>
                  <a:srgbClr val="000000"/>
                </a:solidFill>
                <a:latin typeface="Roboto Condensed Bold"/>
                <a:ea typeface="Roboto Condensed Bold"/>
                <a:cs typeface="Roboto Condensed Bold"/>
                <a:sym typeface="Roboto Condensed Bold"/>
              </a:rPr>
              <a:t> et discriminations</a:t>
            </a:r>
          </a:p>
          <a:p>
            <a:pPr algn="ctr">
              <a:lnSpc>
                <a:spcPts val="7260"/>
              </a:lnSpc>
              <a:spcBef>
                <a:spcPct val="0"/>
              </a:spcBef>
            </a:pPr>
            <a:r>
              <a:rPr lang="en-US" sz="4800" b="1" dirty="0" err="1">
                <a:solidFill>
                  <a:srgbClr val="000000"/>
                </a:solidFill>
                <a:latin typeface="Roboto Condensed Bold"/>
                <a:ea typeface="Roboto Condensed Bold"/>
                <a:cs typeface="Roboto Condensed Bold"/>
                <a:sym typeface="Roboto Condensed Bold"/>
              </a:rPr>
              <a:t>Exemple</a:t>
            </a:r>
            <a:r>
              <a:rPr lang="en-US" sz="4800" b="1" dirty="0">
                <a:solidFill>
                  <a:srgbClr val="000000"/>
                </a:solidFill>
                <a:latin typeface="Roboto Condensed Bold"/>
                <a:ea typeface="Roboto Condensed Bold"/>
                <a:cs typeface="Roboto Condensed Bold"/>
                <a:sym typeface="Roboto Condensed Bold"/>
              </a:rPr>
              <a:t> </a:t>
            </a:r>
            <a:r>
              <a:rPr lang="en-US" sz="4800" b="1" dirty="0" err="1">
                <a:solidFill>
                  <a:srgbClr val="000000"/>
                </a:solidFill>
                <a:latin typeface="Roboto Condensed Bold"/>
                <a:ea typeface="Roboto Condensed Bold"/>
                <a:cs typeface="Roboto Condensed Bold"/>
                <a:sym typeface="Roboto Condensed Bold"/>
              </a:rPr>
              <a:t>Parcoursup</a:t>
            </a:r>
            <a:endParaRPr lang="en-US" sz="4800" b="1" dirty="0">
              <a:solidFill>
                <a:srgbClr val="000000"/>
              </a:solidFill>
              <a:latin typeface="Roboto Condensed Bold"/>
              <a:ea typeface="Roboto Condensed Bold"/>
              <a:cs typeface="Roboto Condensed Bold"/>
              <a:sym typeface="Roboto Condensed Bold"/>
            </a:endParaRPr>
          </a:p>
        </p:txBody>
      </p:sp>
      <p:sp>
        <p:nvSpPr>
          <p:cNvPr id="4" name="TextBox 4"/>
          <p:cNvSpPr txBox="1"/>
          <p:nvPr/>
        </p:nvSpPr>
        <p:spPr>
          <a:xfrm>
            <a:off x="6526775" y="9292628"/>
            <a:ext cx="5062835" cy="86980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Hub des territoires - </a:t>
            </a:r>
          </a:p>
          <a:p>
            <a:pPr algn="ctr">
              <a:lnSpc>
                <a:spcPts val="3507"/>
              </a:lnSpc>
            </a:pPr>
            <a:r>
              <a:rPr lang="en-US" sz="2505" b="1">
                <a:solidFill>
                  <a:srgbClr val="0061FF"/>
                </a:solidFill>
                <a:latin typeface="Roboto Bold"/>
                <a:ea typeface="Roboto Bold"/>
                <a:cs typeface="Roboto Bold"/>
                <a:sym typeface="Roboto Bold"/>
              </a:rPr>
              <a:t>Défenseur des droits - Février 2025</a:t>
            </a:r>
          </a:p>
        </p:txBody>
      </p:sp>
      <p:sp>
        <p:nvSpPr>
          <p:cNvPr id="5" name="Freeform 5"/>
          <p:cNvSpPr/>
          <p:nvPr/>
        </p:nvSpPr>
        <p:spPr>
          <a:xfrm>
            <a:off x="17140762" y="956310"/>
            <a:ext cx="868726" cy="868726"/>
          </a:xfrm>
          <a:custGeom>
            <a:avLst/>
            <a:gdLst/>
            <a:ahLst/>
            <a:cxnLst/>
            <a:rect l="l" t="t" r="r" b="b"/>
            <a:pathLst>
              <a:path w="868726" h="868726">
                <a:moveTo>
                  <a:pt x="0" y="0"/>
                </a:moveTo>
                <a:lnTo>
                  <a:pt x="868726" y="0"/>
                </a:lnTo>
                <a:lnTo>
                  <a:pt x="868726" y="868726"/>
                </a:lnTo>
                <a:lnTo>
                  <a:pt x="0" y="868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Image 5">
            <a:extLst>
              <a:ext uri="{FF2B5EF4-FFF2-40B4-BE49-F238E27FC236}">
                <a16:creationId xmlns:a16="http://schemas.microsoft.com/office/drawing/2014/main" id="{FA8D2CD2-F3B1-4C38-A340-93BAE35C8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2896" y="1783080"/>
            <a:ext cx="6302208" cy="7877760"/>
          </a:xfrm>
          <a:custGeom>
            <a:avLst/>
            <a:gdLst/>
            <a:ahLst/>
            <a:cxnLst/>
            <a:rect l="l" t="t" r="r" b="b"/>
            <a:pathLst>
              <a:path w="6302208" h="7877760">
                <a:moveTo>
                  <a:pt x="0" y="0"/>
                </a:moveTo>
                <a:lnTo>
                  <a:pt x="6302208" y="0"/>
                </a:lnTo>
                <a:lnTo>
                  <a:pt x="6302208" y="7877760"/>
                </a:lnTo>
                <a:lnTo>
                  <a:pt x="0" y="7877760"/>
                </a:lnTo>
                <a:lnTo>
                  <a:pt x="0" y="0"/>
                </a:lnTo>
                <a:close/>
              </a:path>
            </a:pathLst>
          </a:custGeom>
          <a:blipFill>
            <a:blip r:embed="rId2"/>
            <a:stretch>
              <a:fillRect/>
            </a:stretch>
          </a:blipFill>
        </p:spPr>
      </p:sp>
      <p:sp>
        <p:nvSpPr>
          <p:cNvPr id="3" name="TextBox 3"/>
          <p:cNvSpPr txBox="1"/>
          <p:nvPr/>
        </p:nvSpPr>
        <p:spPr>
          <a:xfrm>
            <a:off x="-28433" y="950277"/>
            <a:ext cx="18288000" cy="833562"/>
          </a:xfrm>
          <a:prstGeom prst="rect">
            <a:avLst/>
          </a:prstGeom>
        </p:spPr>
        <p:txBody>
          <a:bodyPr lIns="0" tIns="0" rIns="0" bIns="0" rtlCol="0" anchor="t">
            <a:spAutoFit/>
          </a:bodyPr>
          <a:lstStyle/>
          <a:p>
            <a:pPr algn="ctr">
              <a:lnSpc>
                <a:spcPts val="6490"/>
              </a:lnSpc>
            </a:pPr>
            <a:r>
              <a:rPr lang="en-US" sz="5900" b="1" dirty="0" err="1">
                <a:solidFill>
                  <a:srgbClr val="0C0C0C"/>
                </a:solidFill>
                <a:latin typeface="Roboto Condensed Bold"/>
                <a:ea typeface="Roboto Condensed Bold"/>
                <a:cs typeface="Roboto Condensed Bold"/>
                <a:sym typeface="Roboto Condensed Bold"/>
              </a:rPr>
              <a:t>Comparatif</a:t>
            </a:r>
            <a:r>
              <a:rPr lang="en-US" sz="5900" b="1" dirty="0">
                <a:solidFill>
                  <a:srgbClr val="0C0C0C"/>
                </a:solidFill>
                <a:latin typeface="Roboto Condensed Bold"/>
                <a:ea typeface="Roboto Condensed Bold"/>
                <a:cs typeface="Roboto Condensed Bold"/>
                <a:sym typeface="Roboto Condensed Bold"/>
              </a:rPr>
              <a:t> 2025 des IA</a:t>
            </a:r>
          </a:p>
        </p:txBody>
      </p:sp>
      <p:sp>
        <p:nvSpPr>
          <p:cNvPr id="4" name="TextBox 4"/>
          <p:cNvSpPr txBox="1"/>
          <p:nvPr/>
        </p:nvSpPr>
        <p:spPr>
          <a:xfrm>
            <a:off x="6708279" y="9758917"/>
            <a:ext cx="4871442" cy="43165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Happy Learny fevrier 2025</a:t>
            </a:r>
          </a:p>
        </p:txBody>
      </p:sp>
      <p:pic>
        <p:nvPicPr>
          <p:cNvPr id="5" name="Image 4">
            <a:extLst>
              <a:ext uri="{FF2B5EF4-FFF2-40B4-BE49-F238E27FC236}">
                <a16:creationId xmlns:a16="http://schemas.microsoft.com/office/drawing/2014/main" id="{9328F4C9-647A-431A-98D8-8F4796363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76"/>
            <a:ext cx="18288000" cy="99776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12252"/>
            <a:ext cx="3443235" cy="2295490"/>
          </a:xfrm>
          <a:custGeom>
            <a:avLst/>
            <a:gdLst/>
            <a:ahLst/>
            <a:cxnLst/>
            <a:rect l="l" t="t" r="r" b="b"/>
            <a:pathLst>
              <a:path w="3443235" h="2295490">
                <a:moveTo>
                  <a:pt x="0" y="0"/>
                </a:moveTo>
                <a:lnTo>
                  <a:pt x="3443235" y="0"/>
                </a:lnTo>
                <a:lnTo>
                  <a:pt x="3443235" y="2295490"/>
                </a:lnTo>
                <a:lnTo>
                  <a:pt x="0" y="2295490"/>
                </a:lnTo>
                <a:lnTo>
                  <a:pt x="0" y="0"/>
                </a:lnTo>
                <a:close/>
              </a:path>
            </a:pathLst>
          </a:custGeom>
          <a:blipFill>
            <a:blip r:embed="rId2"/>
            <a:stretch>
              <a:fillRect/>
            </a:stretch>
          </a:blipFill>
        </p:spPr>
      </p:sp>
      <p:sp>
        <p:nvSpPr>
          <p:cNvPr id="3" name="Freeform 3"/>
          <p:cNvSpPr/>
          <p:nvPr/>
        </p:nvSpPr>
        <p:spPr>
          <a:xfrm>
            <a:off x="16599846" y="2086247"/>
            <a:ext cx="1318907" cy="2492780"/>
          </a:xfrm>
          <a:custGeom>
            <a:avLst/>
            <a:gdLst/>
            <a:ahLst/>
            <a:cxnLst/>
            <a:rect l="l" t="t" r="r" b="b"/>
            <a:pathLst>
              <a:path w="1318907" h="2492780">
                <a:moveTo>
                  <a:pt x="0" y="0"/>
                </a:moveTo>
                <a:lnTo>
                  <a:pt x="1318908" y="0"/>
                </a:lnTo>
                <a:lnTo>
                  <a:pt x="1318908" y="2492780"/>
                </a:lnTo>
                <a:lnTo>
                  <a:pt x="0" y="2492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hlinkClick r:id="rId5" tooltip="https://www.astrapi.com/wp-content/uploads/sites/31/quiz-ia/"/>
          </p:cNvPr>
          <p:cNvSpPr/>
          <p:nvPr/>
        </p:nvSpPr>
        <p:spPr>
          <a:xfrm>
            <a:off x="3493371" y="2659997"/>
            <a:ext cx="11782683" cy="6598303"/>
          </a:xfrm>
          <a:custGeom>
            <a:avLst/>
            <a:gdLst/>
            <a:ahLst/>
            <a:cxnLst/>
            <a:rect l="l" t="t" r="r" b="b"/>
            <a:pathLst>
              <a:path w="11782683" h="6598303">
                <a:moveTo>
                  <a:pt x="0" y="0"/>
                </a:moveTo>
                <a:lnTo>
                  <a:pt x="11782683" y="0"/>
                </a:lnTo>
                <a:lnTo>
                  <a:pt x="11782683" y="6598303"/>
                </a:lnTo>
                <a:lnTo>
                  <a:pt x="0" y="6598303"/>
                </a:lnTo>
                <a:lnTo>
                  <a:pt x="0" y="0"/>
                </a:lnTo>
                <a:close/>
              </a:path>
            </a:pathLst>
          </a:custGeom>
          <a:blipFill>
            <a:blip r:embed="rId6"/>
            <a:stretch>
              <a:fillRect/>
            </a:stretch>
          </a:blipFill>
        </p:spPr>
      </p:sp>
      <p:sp>
        <p:nvSpPr>
          <p:cNvPr id="5" name="TextBox 5"/>
          <p:cNvSpPr txBox="1"/>
          <p:nvPr/>
        </p:nvSpPr>
        <p:spPr>
          <a:xfrm>
            <a:off x="100690" y="339725"/>
            <a:ext cx="18288000" cy="1416050"/>
          </a:xfrm>
          <a:prstGeom prst="rect">
            <a:avLst/>
          </a:prstGeom>
        </p:spPr>
        <p:txBody>
          <a:bodyPr lIns="0" tIns="0" rIns="0" bIns="0" rtlCol="0" anchor="t">
            <a:spAutoFit/>
          </a:bodyPr>
          <a:lstStyle/>
          <a:p>
            <a:pPr algn="ctr">
              <a:lnSpc>
                <a:spcPts val="5500"/>
              </a:lnSpc>
            </a:pPr>
            <a:r>
              <a:rPr lang="en-US" sz="5000">
                <a:solidFill>
                  <a:srgbClr val="0C0C0C"/>
                </a:solidFill>
                <a:latin typeface="Roboto Condensed"/>
                <a:ea typeface="Roboto Condensed"/>
                <a:cs typeface="Roboto Condensed"/>
                <a:sym typeface="Roboto Condensed"/>
              </a:rPr>
              <a:t>Traqueur d</a:t>
            </a:r>
            <a:r>
              <a:rPr lang="en-US" sz="5000" b="1">
                <a:solidFill>
                  <a:srgbClr val="0C0C0C"/>
                </a:solidFill>
                <a:latin typeface="Roboto Condensed Bold"/>
                <a:ea typeface="Roboto Condensed Bold"/>
                <a:cs typeface="Roboto Condensed Bold"/>
                <a:sym typeface="Roboto Condensed Bold"/>
                <a:hlinkClick r:id="rId7" tooltip="https://ici.exploratv.ca/quiz/1-IA-questions-robots-technologie-inventions-informatique/"/>
              </a:rPr>
              <a:t>’</a:t>
            </a:r>
            <a:r>
              <a:rPr lang="en-US" sz="5000">
                <a:solidFill>
                  <a:srgbClr val="0C0C0C"/>
                </a:solidFill>
                <a:latin typeface="Roboto Condensed"/>
                <a:ea typeface="Roboto Condensed"/>
                <a:cs typeface="Roboto Condensed"/>
                <a:sym typeface="Roboto Condensed"/>
              </a:rPr>
              <a:t>IA (jeune public ou pas)</a:t>
            </a:r>
          </a:p>
          <a:p>
            <a:pPr algn="ctr">
              <a:lnSpc>
                <a:spcPts val="5500"/>
              </a:lnSpc>
            </a:pPr>
            <a:r>
              <a:rPr lang="en-US" sz="5000">
                <a:solidFill>
                  <a:srgbClr val="0C0C0C"/>
                </a:solidFill>
                <a:latin typeface="Roboto Condensed"/>
                <a:ea typeface="Roboto Condensed"/>
                <a:cs typeface="Roboto Condensed"/>
                <a:sym typeface="Roboto Condensed"/>
              </a:rPr>
              <a:t> </a:t>
            </a:r>
            <a:r>
              <a:rPr lang="en-US" sz="5000" b="1" u="sng">
                <a:solidFill>
                  <a:srgbClr val="0061FF"/>
                </a:solidFill>
                <a:latin typeface="Roboto Condensed Bold"/>
                <a:ea typeface="Roboto Condensed Bold"/>
                <a:cs typeface="Roboto Condensed Bold"/>
                <a:sym typeface="Roboto Condensed Bold"/>
                <a:hlinkClick r:id="rId5" tooltip="https://www.astrapi.com/wp-content/uploads/sites/31/quiz-ia/"/>
              </a:rPr>
              <a:t>https://www.astrapi.com/wp-content/uploads/sites/31/quiz-ia/#</a:t>
            </a:r>
          </a:p>
        </p:txBody>
      </p:sp>
      <p:sp>
        <p:nvSpPr>
          <p:cNvPr id="6" name="TextBox 6"/>
          <p:cNvSpPr txBox="1"/>
          <p:nvPr/>
        </p:nvSpPr>
        <p:spPr>
          <a:xfrm>
            <a:off x="7105799" y="9582659"/>
            <a:ext cx="4076402"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5" tooltip="https://www.astrapi.com/wp-content/uploads/sites/31/quiz-ia/"/>
              </a:rPr>
              <a:t>Source Astrapi Octobre 2023</a:t>
            </a:r>
          </a:p>
        </p:txBody>
      </p:sp>
      <p:pic>
        <p:nvPicPr>
          <p:cNvPr id="7" name="Image 6">
            <a:extLst>
              <a:ext uri="{FF2B5EF4-FFF2-40B4-BE49-F238E27FC236}">
                <a16:creationId xmlns:a16="http://schemas.microsoft.com/office/drawing/2014/main" id="{079F849B-1CF3-4D7E-8175-281995D59A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actif.numedu.org"/>
          </p:cNvPr>
          <p:cNvSpPr/>
          <p:nvPr/>
        </p:nvSpPr>
        <p:spPr>
          <a:xfrm rot="-3094083">
            <a:off x="364117" y="1989058"/>
            <a:ext cx="2732980" cy="2022405"/>
          </a:xfrm>
          <a:custGeom>
            <a:avLst/>
            <a:gdLst/>
            <a:ahLst/>
            <a:cxnLst/>
            <a:rect l="l" t="t" r="r" b="b"/>
            <a:pathLst>
              <a:path w="2732980" h="2022405">
                <a:moveTo>
                  <a:pt x="0" y="0"/>
                </a:moveTo>
                <a:lnTo>
                  <a:pt x="2732979" y="0"/>
                </a:lnTo>
                <a:lnTo>
                  <a:pt x="2732979" y="2022405"/>
                </a:lnTo>
                <a:lnTo>
                  <a:pt x="0" y="2022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0" y="575375"/>
            <a:ext cx="18288000" cy="2654573"/>
          </a:xfrm>
          <a:prstGeom prst="rect">
            <a:avLst/>
          </a:prstGeom>
        </p:spPr>
        <p:txBody>
          <a:bodyPr lIns="0" tIns="0" rIns="0" bIns="0" rtlCol="0" anchor="t">
            <a:spAutoFit/>
          </a:bodyPr>
          <a:lstStyle/>
          <a:p>
            <a:pPr algn="ctr">
              <a:lnSpc>
                <a:spcPts val="7260"/>
              </a:lnSpc>
            </a:pPr>
            <a:r>
              <a:rPr lang="en-US" sz="4400" b="1" dirty="0">
                <a:solidFill>
                  <a:srgbClr val="000000"/>
                </a:solidFill>
                <a:latin typeface="Roboto Condensed Bold"/>
                <a:ea typeface="Roboto Condensed Bold"/>
                <a:cs typeface="Roboto Condensed Bold"/>
                <a:sym typeface="Roboto Condensed Bold"/>
              </a:rPr>
              <a:t>SYDOLOGIE : </a:t>
            </a:r>
            <a:r>
              <a:rPr lang="en-US" sz="4400" b="1" dirty="0" err="1">
                <a:solidFill>
                  <a:srgbClr val="000000"/>
                </a:solidFill>
                <a:latin typeface="Roboto Condensed Bold"/>
                <a:ea typeface="Roboto Condensed Bold"/>
                <a:cs typeface="Roboto Condensed Bold"/>
                <a:sym typeface="Roboto Condensed Bold"/>
              </a:rPr>
              <a:t>Générer</a:t>
            </a:r>
            <a:r>
              <a:rPr lang="en-US" sz="4400" b="1" dirty="0">
                <a:solidFill>
                  <a:srgbClr val="000000"/>
                </a:solidFill>
                <a:latin typeface="Roboto Condensed Bold"/>
                <a:ea typeface="Roboto Condensed Bold"/>
                <a:cs typeface="Roboto Condensed Bold"/>
                <a:sym typeface="Roboto Condensed Bold"/>
              </a:rPr>
              <a:t> des </a:t>
            </a:r>
            <a:r>
              <a:rPr lang="en-US" sz="4400" b="1" dirty="0" err="1">
                <a:solidFill>
                  <a:srgbClr val="000000"/>
                </a:solidFill>
                <a:latin typeface="Roboto Condensed Bold"/>
                <a:ea typeface="Roboto Condensed Bold"/>
                <a:cs typeface="Roboto Condensed Bold"/>
                <a:sym typeface="Roboto Condensed Bold"/>
              </a:rPr>
              <a:t>programmes</a:t>
            </a:r>
            <a:r>
              <a:rPr lang="en-US" sz="4400" b="1" dirty="0">
                <a:solidFill>
                  <a:srgbClr val="000000"/>
                </a:solidFill>
                <a:latin typeface="Roboto Condensed Bold"/>
                <a:ea typeface="Roboto Condensed Bold"/>
                <a:cs typeface="Roboto Condensed Bold"/>
                <a:sym typeface="Roboto Condensed Bold"/>
              </a:rPr>
              <a:t> </a:t>
            </a:r>
            <a:r>
              <a:rPr lang="en-US" sz="4400" b="1" dirty="0" err="1">
                <a:solidFill>
                  <a:srgbClr val="000000"/>
                </a:solidFill>
                <a:latin typeface="Roboto Condensed Bold"/>
                <a:ea typeface="Roboto Condensed Bold"/>
                <a:cs typeface="Roboto Condensed Bold"/>
                <a:sym typeface="Roboto Condensed Bold"/>
              </a:rPr>
              <a:t>pédagogiques</a:t>
            </a:r>
            <a:endParaRPr lang="en-US" sz="4400" b="1" dirty="0">
              <a:solidFill>
                <a:srgbClr val="000000"/>
              </a:solidFill>
              <a:latin typeface="Roboto Condensed Bold"/>
              <a:ea typeface="Roboto Condensed Bold"/>
              <a:cs typeface="Roboto Condensed Bold"/>
              <a:sym typeface="Roboto Condensed Bold"/>
            </a:endParaRPr>
          </a:p>
          <a:p>
            <a:pPr algn="ctr">
              <a:lnSpc>
                <a:spcPts val="6050"/>
              </a:lnSpc>
            </a:pPr>
            <a:r>
              <a:rPr lang="en-US" sz="4000" b="1" dirty="0">
                <a:solidFill>
                  <a:srgbClr val="000000"/>
                </a:solidFill>
                <a:latin typeface="Roboto Condensed Bold"/>
                <a:ea typeface="Roboto Condensed Bold"/>
                <a:cs typeface="Roboto Condensed Bold"/>
                <a:sym typeface="Roboto Condensed Bold"/>
              </a:rPr>
              <a:t>(</a:t>
            </a:r>
            <a:r>
              <a:rPr lang="en-US" sz="4000" b="1" dirty="0" err="1">
                <a:solidFill>
                  <a:srgbClr val="000000"/>
                </a:solidFill>
                <a:latin typeface="Roboto Condensed Bold"/>
                <a:ea typeface="Roboto Condensed Bold"/>
                <a:cs typeface="Roboto Condensed Bold"/>
                <a:sym typeface="Roboto Condensed Bold"/>
              </a:rPr>
              <a:t>compte</a:t>
            </a:r>
            <a:r>
              <a:rPr lang="en-US" sz="4000" b="1" dirty="0">
                <a:solidFill>
                  <a:srgbClr val="000000"/>
                </a:solidFill>
                <a:latin typeface="Roboto Condensed Bold"/>
                <a:ea typeface="Roboto Condensed Bold"/>
                <a:cs typeface="Roboto Condensed Bold"/>
                <a:sym typeface="Roboto Condensed Bold"/>
              </a:rPr>
              <a:t> avec mail à </a:t>
            </a:r>
            <a:r>
              <a:rPr lang="en-US" sz="4000" b="1" dirty="0" err="1">
                <a:solidFill>
                  <a:srgbClr val="000000"/>
                </a:solidFill>
                <a:latin typeface="Roboto Condensed Bold"/>
                <a:ea typeface="Roboto Condensed Bold"/>
                <a:cs typeface="Roboto Condensed Bold"/>
                <a:sym typeface="Roboto Condensed Bold"/>
              </a:rPr>
              <a:t>créer</a:t>
            </a:r>
            <a:r>
              <a:rPr lang="en-US" sz="4000" b="1" dirty="0">
                <a:solidFill>
                  <a:srgbClr val="000000"/>
                </a:solidFill>
                <a:latin typeface="Roboto Condensed Bold"/>
                <a:ea typeface="Roboto Condensed Bold"/>
                <a:cs typeface="Roboto Condensed Bold"/>
                <a:sym typeface="Roboto Condensed Bold"/>
              </a:rPr>
              <a:t>) - </a:t>
            </a:r>
            <a:r>
              <a:rPr lang="en-US" sz="4000" b="1" dirty="0" err="1">
                <a:solidFill>
                  <a:srgbClr val="000000"/>
                </a:solidFill>
                <a:latin typeface="Roboto Condensed Bold"/>
                <a:ea typeface="Roboto Condensed Bold"/>
                <a:cs typeface="Roboto Condensed Bold"/>
                <a:sym typeface="Roboto Condensed Bold"/>
              </a:rPr>
              <a:t>Entreprise</a:t>
            </a:r>
            <a:r>
              <a:rPr lang="en-US" sz="4000" b="1" dirty="0">
                <a:solidFill>
                  <a:srgbClr val="000000"/>
                </a:solidFill>
                <a:latin typeface="Roboto Condensed Bold"/>
                <a:ea typeface="Roboto Condensed Bold"/>
                <a:cs typeface="Roboto Condensed Bold"/>
                <a:sym typeface="Roboto Condensed Bold"/>
              </a:rPr>
              <a:t> </a:t>
            </a:r>
            <a:r>
              <a:rPr lang="en-US" sz="4000" b="1" dirty="0" err="1">
                <a:solidFill>
                  <a:srgbClr val="000000"/>
                </a:solidFill>
                <a:latin typeface="Roboto Condensed Bold"/>
                <a:ea typeface="Roboto Condensed Bold"/>
                <a:cs typeface="Roboto Condensed Bold"/>
                <a:sym typeface="Roboto Condensed Bold"/>
              </a:rPr>
              <a:t>Française</a:t>
            </a:r>
            <a:endParaRPr lang="en-US" sz="4000" b="1" dirty="0">
              <a:solidFill>
                <a:srgbClr val="000000"/>
              </a:solidFill>
              <a:latin typeface="Roboto Condensed Bold"/>
              <a:ea typeface="Roboto Condensed Bold"/>
              <a:cs typeface="Roboto Condensed Bold"/>
              <a:sym typeface="Roboto Condensed Bold"/>
            </a:endParaRPr>
          </a:p>
          <a:p>
            <a:pPr algn="ctr">
              <a:lnSpc>
                <a:spcPts val="7260"/>
              </a:lnSpc>
            </a:pPr>
            <a:r>
              <a:rPr lang="en-US" sz="4400" b="1" u="sng" dirty="0">
                <a:solidFill>
                  <a:srgbClr val="0061FF"/>
                </a:solidFill>
                <a:latin typeface="Roboto Condensed Bold"/>
                <a:ea typeface="Roboto Condensed Bold"/>
                <a:cs typeface="Roboto Condensed Bold"/>
                <a:sym typeface="Roboto Condensed Bold"/>
              </a:rPr>
              <a:t>https://sydologie.ai/outils</a:t>
            </a:r>
          </a:p>
        </p:txBody>
      </p:sp>
      <p:pic>
        <p:nvPicPr>
          <p:cNvPr id="4" name="Picture 4"/>
          <p:cNvPicPr>
            <a:picLocks noChangeAspect="1"/>
          </p:cNvPicPr>
          <p:nvPr/>
        </p:nvPicPr>
        <p:blipFill>
          <a:blip r:embed="rId5"/>
          <a:srcRect/>
          <a:stretch>
            <a:fillRect/>
          </a:stretch>
        </p:blipFill>
        <p:spPr>
          <a:xfrm>
            <a:off x="3733800" y="2548923"/>
            <a:ext cx="1001009" cy="665671"/>
          </a:xfrm>
          <a:prstGeom prst="rect">
            <a:avLst/>
          </a:prstGeom>
        </p:spPr>
      </p:pic>
      <p:pic>
        <p:nvPicPr>
          <p:cNvPr id="5" name="Picture 5"/>
          <p:cNvPicPr>
            <a:picLocks noChangeAspect="1"/>
          </p:cNvPicPr>
          <p:nvPr/>
        </p:nvPicPr>
        <p:blipFill>
          <a:blip r:embed="rId6"/>
          <a:srcRect/>
          <a:stretch>
            <a:fillRect/>
          </a:stretch>
        </p:blipFill>
        <p:spPr>
          <a:xfrm>
            <a:off x="514093" y="4699244"/>
            <a:ext cx="2433027" cy="2796583"/>
          </a:xfrm>
          <a:prstGeom prst="rect">
            <a:avLst/>
          </a:prstGeom>
        </p:spPr>
      </p:pic>
      <p:sp>
        <p:nvSpPr>
          <p:cNvPr id="6" name="Freeform 6"/>
          <p:cNvSpPr/>
          <p:nvPr/>
        </p:nvSpPr>
        <p:spPr>
          <a:xfrm>
            <a:off x="3591498" y="3448803"/>
            <a:ext cx="11301259" cy="5297465"/>
          </a:xfrm>
          <a:custGeom>
            <a:avLst/>
            <a:gdLst/>
            <a:ahLst/>
            <a:cxnLst/>
            <a:rect l="l" t="t" r="r" b="b"/>
            <a:pathLst>
              <a:path w="11301259" h="5297465">
                <a:moveTo>
                  <a:pt x="0" y="0"/>
                </a:moveTo>
                <a:lnTo>
                  <a:pt x="11301259" y="0"/>
                </a:lnTo>
                <a:lnTo>
                  <a:pt x="11301259" y="5297465"/>
                </a:lnTo>
                <a:lnTo>
                  <a:pt x="0" y="5297465"/>
                </a:lnTo>
                <a:lnTo>
                  <a:pt x="0" y="0"/>
                </a:lnTo>
                <a:close/>
              </a:path>
            </a:pathLst>
          </a:custGeom>
          <a:blipFill>
            <a:blip r:embed="rId7"/>
            <a:stretch>
              <a:fillRect/>
            </a:stretch>
          </a:blipFill>
        </p:spPr>
      </p:sp>
      <p:pic>
        <p:nvPicPr>
          <p:cNvPr id="7" name="Image 6">
            <a:extLst>
              <a:ext uri="{FF2B5EF4-FFF2-40B4-BE49-F238E27FC236}">
                <a16:creationId xmlns:a16="http://schemas.microsoft.com/office/drawing/2014/main" id="{1C6EC220-375E-4C3F-9EB4-7D984DBC23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1938" y="2438261"/>
            <a:ext cx="13365910" cy="6398929"/>
          </a:xfrm>
          <a:custGeom>
            <a:avLst/>
            <a:gdLst/>
            <a:ahLst/>
            <a:cxnLst/>
            <a:rect l="l" t="t" r="r" b="b"/>
            <a:pathLst>
              <a:path w="13365910" h="6398929">
                <a:moveTo>
                  <a:pt x="0" y="0"/>
                </a:moveTo>
                <a:lnTo>
                  <a:pt x="13365910" y="0"/>
                </a:lnTo>
                <a:lnTo>
                  <a:pt x="13365910" y="6398930"/>
                </a:lnTo>
                <a:lnTo>
                  <a:pt x="0" y="6398930"/>
                </a:lnTo>
                <a:lnTo>
                  <a:pt x="0" y="0"/>
                </a:lnTo>
                <a:close/>
              </a:path>
            </a:pathLst>
          </a:custGeom>
          <a:blipFill>
            <a:blip r:embed="rId2"/>
            <a:stretch>
              <a:fillRect/>
            </a:stretch>
          </a:blipFill>
        </p:spPr>
      </p:sp>
      <p:sp>
        <p:nvSpPr>
          <p:cNvPr id="3" name="TextBox 3"/>
          <p:cNvSpPr txBox="1"/>
          <p:nvPr/>
        </p:nvSpPr>
        <p:spPr>
          <a:xfrm>
            <a:off x="0" y="947338"/>
            <a:ext cx="18288000" cy="1805305"/>
          </a:xfrm>
          <a:prstGeom prst="rect">
            <a:avLst/>
          </a:prstGeom>
        </p:spPr>
        <p:txBody>
          <a:bodyPr lIns="0" tIns="0" rIns="0" bIns="0" rtlCol="0" anchor="t">
            <a:spAutoFit/>
          </a:bodyPr>
          <a:lstStyle/>
          <a:p>
            <a:pPr algn="ctr">
              <a:lnSpc>
                <a:spcPts val="7040"/>
              </a:lnSpc>
            </a:pPr>
            <a:r>
              <a:rPr lang="en-US" sz="6400" b="1" dirty="0" err="1">
                <a:solidFill>
                  <a:srgbClr val="0C0C0C"/>
                </a:solidFill>
                <a:latin typeface="Roboto Condensed Bold"/>
                <a:ea typeface="Roboto Condensed Bold"/>
                <a:cs typeface="Roboto Condensed Bold"/>
                <a:sym typeface="Roboto Condensed Bold"/>
              </a:rPr>
              <a:t>Quelles</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C0C0C"/>
                </a:solidFill>
                <a:latin typeface="Roboto Condensed Bold"/>
                <a:ea typeface="Roboto Condensed Bold"/>
                <a:cs typeface="Roboto Condensed Bold"/>
                <a:sym typeface="Roboto Condensed Bold"/>
              </a:rPr>
              <a:t>dépenses</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C0C0C"/>
                </a:solidFill>
                <a:latin typeface="Roboto Condensed Bold"/>
                <a:ea typeface="Roboto Condensed Bold"/>
                <a:cs typeface="Roboto Condensed Bold"/>
                <a:sym typeface="Roboto Condensed Bold"/>
              </a:rPr>
              <a:t>en</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C0C0C"/>
                </a:solidFill>
                <a:latin typeface="Roboto Condensed Bold"/>
                <a:ea typeface="Roboto Condensed Bold"/>
                <a:cs typeface="Roboto Condensed Bold"/>
                <a:sym typeface="Roboto Condensed Bold"/>
              </a:rPr>
              <a:t>énergie</a:t>
            </a:r>
            <a:r>
              <a:rPr lang="en-US" sz="6400" b="1" dirty="0">
                <a:solidFill>
                  <a:srgbClr val="0C0C0C"/>
                </a:solidFill>
                <a:latin typeface="Roboto Condensed Bold"/>
                <a:ea typeface="Roboto Condensed Bold"/>
                <a:cs typeface="Roboto Condensed Bold"/>
                <a:sym typeface="Roboto Condensed Bold"/>
              </a:rPr>
              <a:t> ?</a:t>
            </a:r>
          </a:p>
          <a:p>
            <a:pPr algn="ctr">
              <a:lnSpc>
                <a:spcPts val="7040"/>
              </a:lnSpc>
            </a:pPr>
            <a:r>
              <a:rPr lang="en-US" sz="6400" b="1" dirty="0" err="1">
                <a:solidFill>
                  <a:srgbClr val="0C0C0C"/>
                </a:solidFill>
                <a:latin typeface="Roboto Condensed Bold"/>
                <a:ea typeface="Roboto Condensed Bold"/>
                <a:cs typeface="Roboto Condensed Bold"/>
                <a:sym typeface="Roboto Condensed Bold"/>
              </a:rPr>
              <a:t>Utilisons</a:t>
            </a:r>
            <a:r>
              <a:rPr lang="en-US" sz="6400" b="1" dirty="0">
                <a:solidFill>
                  <a:srgbClr val="0C0C0C"/>
                </a:solidFill>
                <a:latin typeface="Roboto Condensed Bold"/>
                <a:ea typeface="Roboto Condensed Bold"/>
                <a:cs typeface="Roboto Condensed Bold"/>
                <a:sym typeface="Roboto Condensed Bold"/>
              </a:rPr>
              <a:t> </a:t>
            </a:r>
            <a:r>
              <a:rPr lang="en-US" sz="6400" b="1" dirty="0" err="1">
                <a:solidFill>
                  <a:srgbClr val="0C0C0C"/>
                </a:solidFill>
                <a:latin typeface="Roboto Condensed Bold"/>
                <a:ea typeface="Roboto Condensed Bold"/>
                <a:cs typeface="Roboto Condensed Bold"/>
                <a:sym typeface="Roboto Condensed Bold"/>
              </a:rPr>
              <a:t>Compar</a:t>
            </a:r>
            <a:r>
              <a:rPr lang="en-US" sz="6400" b="1" dirty="0">
                <a:solidFill>
                  <a:srgbClr val="0C0C0C"/>
                </a:solidFill>
                <a:latin typeface="Roboto Condensed Bold"/>
                <a:ea typeface="Roboto Condensed Bold"/>
                <a:cs typeface="Roboto Condensed Bold"/>
                <a:sym typeface="Roboto Condensed Bold"/>
              </a:rPr>
              <a:t> IA</a:t>
            </a:r>
          </a:p>
        </p:txBody>
      </p:sp>
      <p:pic>
        <p:nvPicPr>
          <p:cNvPr id="4" name="Image 3">
            <a:extLst>
              <a:ext uri="{FF2B5EF4-FFF2-40B4-BE49-F238E27FC236}">
                <a16:creationId xmlns:a16="http://schemas.microsoft.com/office/drawing/2014/main" id="{16A21CD9-FC1F-46C9-871D-51D0E7B9A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extLst>
      <p:ext uri="{BB962C8B-B14F-4D97-AF65-F5344CB8AC3E}">
        <p14:creationId xmlns:p14="http://schemas.microsoft.com/office/powerpoint/2010/main" val="3429552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98901" y="8992618"/>
            <a:ext cx="2289099" cy="1294382"/>
          </a:xfrm>
          <a:custGeom>
            <a:avLst/>
            <a:gdLst/>
            <a:ahLst/>
            <a:cxnLst/>
            <a:rect l="l" t="t" r="r" b="b"/>
            <a:pathLst>
              <a:path w="2289099" h="1294382">
                <a:moveTo>
                  <a:pt x="0" y="0"/>
                </a:moveTo>
                <a:lnTo>
                  <a:pt x="2289099" y="0"/>
                </a:lnTo>
                <a:lnTo>
                  <a:pt x="2289099" y="1294382"/>
                </a:lnTo>
                <a:lnTo>
                  <a:pt x="0" y="129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47018" y="1098056"/>
            <a:ext cx="660375" cy="644691"/>
          </a:xfrm>
          <a:custGeom>
            <a:avLst/>
            <a:gdLst/>
            <a:ahLst/>
            <a:cxnLst/>
            <a:rect l="l" t="t" r="r" b="b"/>
            <a:pathLst>
              <a:path w="660375" h="644691">
                <a:moveTo>
                  <a:pt x="0" y="0"/>
                </a:moveTo>
                <a:lnTo>
                  <a:pt x="660375" y="0"/>
                </a:lnTo>
                <a:lnTo>
                  <a:pt x="660375" y="644692"/>
                </a:lnTo>
                <a:lnTo>
                  <a:pt x="0" y="64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977206" y="1949460"/>
            <a:ext cx="660375" cy="644691"/>
          </a:xfrm>
          <a:custGeom>
            <a:avLst/>
            <a:gdLst/>
            <a:ahLst/>
            <a:cxnLst/>
            <a:rect l="l" t="t" r="r" b="b"/>
            <a:pathLst>
              <a:path w="660375" h="644691">
                <a:moveTo>
                  <a:pt x="0" y="0"/>
                </a:moveTo>
                <a:lnTo>
                  <a:pt x="660375" y="0"/>
                </a:lnTo>
                <a:lnTo>
                  <a:pt x="660375" y="644692"/>
                </a:lnTo>
                <a:lnTo>
                  <a:pt x="0" y="64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977206" y="6232935"/>
            <a:ext cx="660375" cy="644691"/>
          </a:xfrm>
          <a:custGeom>
            <a:avLst/>
            <a:gdLst/>
            <a:ahLst/>
            <a:cxnLst/>
            <a:rect l="l" t="t" r="r" b="b"/>
            <a:pathLst>
              <a:path w="660375" h="644691">
                <a:moveTo>
                  <a:pt x="0" y="0"/>
                </a:moveTo>
                <a:lnTo>
                  <a:pt x="660375" y="0"/>
                </a:lnTo>
                <a:lnTo>
                  <a:pt x="660375" y="644692"/>
                </a:lnTo>
                <a:lnTo>
                  <a:pt x="0" y="64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637581" y="2014879"/>
            <a:ext cx="11301259" cy="3588150"/>
          </a:xfrm>
          <a:custGeom>
            <a:avLst/>
            <a:gdLst/>
            <a:ahLst/>
            <a:cxnLst/>
            <a:rect l="l" t="t" r="r" b="b"/>
            <a:pathLst>
              <a:path w="11301259" h="3588150">
                <a:moveTo>
                  <a:pt x="0" y="0"/>
                </a:moveTo>
                <a:lnTo>
                  <a:pt x="11301259" y="0"/>
                </a:lnTo>
                <a:lnTo>
                  <a:pt x="11301259" y="3588150"/>
                </a:lnTo>
                <a:lnTo>
                  <a:pt x="0" y="3588150"/>
                </a:lnTo>
                <a:lnTo>
                  <a:pt x="0" y="0"/>
                </a:lnTo>
                <a:close/>
              </a:path>
            </a:pathLst>
          </a:custGeom>
          <a:blipFill>
            <a:blip r:embed="rId6"/>
            <a:stretch>
              <a:fillRect/>
            </a:stretch>
          </a:blipFill>
        </p:spPr>
      </p:sp>
      <p:sp>
        <p:nvSpPr>
          <p:cNvPr id="7" name="Freeform 7"/>
          <p:cNvSpPr/>
          <p:nvPr/>
        </p:nvSpPr>
        <p:spPr>
          <a:xfrm>
            <a:off x="3637581" y="6298354"/>
            <a:ext cx="11301259" cy="2486277"/>
          </a:xfrm>
          <a:custGeom>
            <a:avLst/>
            <a:gdLst/>
            <a:ahLst/>
            <a:cxnLst/>
            <a:rect l="l" t="t" r="r" b="b"/>
            <a:pathLst>
              <a:path w="11301259" h="2486277">
                <a:moveTo>
                  <a:pt x="0" y="0"/>
                </a:moveTo>
                <a:lnTo>
                  <a:pt x="11301259" y="0"/>
                </a:lnTo>
                <a:lnTo>
                  <a:pt x="11301259" y="2486277"/>
                </a:lnTo>
                <a:lnTo>
                  <a:pt x="0" y="2486277"/>
                </a:lnTo>
                <a:lnTo>
                  <a:pt x="0" y="0"/>
                </a:lnTo>
                <a:close/>
              </a:path>
            </a:pathLst>
          </a:custGeom>
          <a:blipFill>
            <a:blip r:embed="rId7"/>
            <a:stretch>
              <a:fillRect/>
            </a:stretch>
          </a:blipFill>
        </p:spPr>
      </p:sp>
      <p:sp>
        <p:nvSpPr>
          <p:cNvPr id="8" name="TextBox 8"/>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9" name="TextBox 9"/>
          <p:cNvSpPr txBox="1"/>
          <p:nvPr/>
        </p:nvSpPr>
        <p:spPr>
          <a:xfrm>
            <a:off x="218875" y="896361"/>
            <a:ext cx="18069125" cy="846386"/>
          </a:xfrm>
          <a:prstGeom prst="rect">
            <a:avLst/>
          </a:prstGeom>
        </p:spPr>
        <p:txBody>
          <a:bodyPr lIns="0" tIns="0" rIns="0" bIns="0" rtlCol="0" anchor="t">
            <a:spAutoFit/>
          </a:bodyPr>
          <a:lstStyle/>
          <a:p>
            <a:pPr algn="ctr">
              <a:lnSpc>
                <a:spcPts val="7040"/>
              </a:lnSpc>
            </a:pPr>
            <a:r>
              <a:rPr lang="en-US" sz="5400" b="1" dirty="0" err="1">
                <a:solidFill>
                  <a:srgbClr val="0C0C0C"/>
                </a:solidFill>
                <a:latin typeface="Roboto Condensed Bold"/>
                <a:ea typeface="Roboto Condensed Bold"/>
                <a:cs typeface="Roboto Condensed Bold"/>
                <a:sym typeface="Roboto Condensed Bold"/>
              </a:rPr>
              <a:t>Lexique</a:t>
            </a:r>
            <a:r>
              <a:rPr lang="en-US" sz="5400" b="1" dirty="0">
                <a:solidFill>
                  <a:srgbClr val="0C0C0C"/>
                </a:solidFill>
                <a:latin typeface="Roboto Condensed Bold"/>
                <a:ea typeface="Roboto Condensed Bold"/>
                <a:cs typeface="Roboto Condensed Bold"/>
                <a:sym typeface="Roboto Condensed Bold"/>
              </a:rPr>
              <a:t> pour les (pas </a:t>
            </a:r>
            <a:r>
              <a:rPr lang="en-US" sz="5400" b="1" dirty="0" err="1">
                <a:solidFill>
                  <a:srgbClr val="0C0C0C"/>
                </a:solidFill>
                <a:latin typeface="Roboto Condensed Bold"/>
                <a:ea typeface="Roboto Condensed Bold"/>
                <a:cs typeface="Roboto Condensed Bold"/>
                <a:sym typeface="Roboto Condensed Bold"/>
              </a:rPr>
              <a:t>si</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nuls</a:t>
            </a:r>
            <a:r>
              <a:rPr lang="en-US" sz="5400" b="1" dirty="0">
                <a:solidFill>
                  <a:srgbClr val="0C0C0C"/>
                </a:solidFill>
                <a:latin typeface="Roboto Condensed Bold"/>
                <a:ea typeface="Roboto Condensed Bold"/>
                <a:cs typeface="Roboto Condensed Bold"/>
                <a:sym typeface="Roboto Condensed Bold"/>
              </a:rPr>
              <a:t> que </a:t>
            </a:r>
            <a:r>
              <a:rPr lang="en-US" sz="5400" b="1" dirty="0" err="1">
                <a:solidFill>
                  <a:srgbClr val="0C0C0C"/>
                </a:solidFill>
                <a:latin typeface="Roboto Condensed Bold"/>
                <a:ea typeface="Roboto Condensed Bold"/>
                <a:cs typeface="Roboto Condensed Bold"/>
                <a:sym typeface="Roboto Condensed Bold"/>
              </a:rPr>
              <a:t>ça</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en</a:t>
            </a:r>
            <a:r>
              <a:rPr lang="en-US" sz="5400" b="1" dirty="0">
                <a:solidFill>
                  <a:srgbClr val="0C0C0C"/>
                </a:solidFill>
                <a:latin typeface="Roboto Condensed Bold"/>
                <a:ea typeface="Roboto Condensed Bold"/>
                <a:cs typeface="Roboto Condensed Bold"/>
                <a:sym typeface="Roboto Condensed Bold"/>
              </a:rPr>
              <a:t> IA</a:t>
            </a:r>
          </a:p>
        </p:txBody>
      </p:sp>
      <p:sp>
        <p:nvSpPr>
          <p:cNvPr id="10" name="TextBox 10"/>
          <p:cNvSpPr txBox="1"/>
          <p:nvPr/>
        </p:nvSpPr>
        <p:spPr>
          <a:xfrm>
            <a:off x="5082778" y="9582659"/>
            <a:ext cx="8122444"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8" tooltip="https://www.blogdumoderateur.com/lexique-intelligence-artificielle/"/>
              </a:rPr>
              <a:t>Source Etienne Caillebotte Blog du Modérateur Août 2023</a:t>
            </a:r>
          </a:p>
        </p:txBody>
      </p:sp>
      <p:pic>
        <p:nvPicPr>
          <p:cNvPr id="11" name="Image 10">
            <a:extLst>
              <a:ext uri="{FF2B5EF4-FFF2-40B4-BE49-F238E27FC236}">
                <a16:creationId xmlns:a16="http://schemas.microsoft.com/office/drawing/2014/main" id="{E4F2886F-8672-4857-8307-53CC8EF7AE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98901" y="8992618"/>
            <a:ext cx="2289099" cy="1294382"/>
          </a:xfrm>
          <a:custGeom>
            <a:avLst/>
            <a:gdLst/>
            <a:ahLst/>
            <a:cxnLst/>
            <a:rect l="l" t="t" r="r" b="b"/>
            <a:pathLst>
              <a:path w="2289099" h="1294382">
                <a:moveTo>
                  <a:pt x="0" y="0"/>
                </a:moveTo>
                <a:lnTo>
                  <a:pt x="2289099" y="0"/>
                </a:lnTo>
                <a:lnTo>
                  <a:pt x="2289099" y="1294382"/>
                </a:lnTo>
                <a:lnTo>
                  <a:pt x="0" y="129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16831" y="1025899"/>
            <a:ext cx="660375" cy="644691"/>
          </a:xfrm>
          <a:custGeom>
            <a:avLst/>
            <a:gdLst/>
            <a:ahLst/>
            <a:cxnLst/>
            <a:rect l="l" t="t" r="r" b="b"/>
            <a:pathLst>
              <a:path w="660375" h="644691">
                <a:moveTo>
                  <a:pt x="0" y="0"/>
                </a:moveTo>
                <a:lnTo>
                  <a:pt x="660375" y="0"/>
                </a:lnTo>
                <a:lnTo>
                  <a:pt x="660375" y="644692"/>
                </a:lnTo>
                <a:lnTo>
                  <a:pt x="0" y="64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977206" y="2014879"/>
            <a:ext cx="660375" cy="644691"/>
          </a:xfrm>
          <a:custGeom>
            <a:avLst/>
            <a:gdLst/>
            <a:ahLst/>
            <a:cxnLst/>
            <a:rect l="l" t="t" r="r" b="b"/>
            <a:pathLst>
              <a:path w="660375" h="644691">
                <a:moveTo>
                  <a:pt x="0" y="0"/>
                </a:moveTo>
                <a:lnTo>
                  <a:pt x="660375" y="0"/>
                </a:lnTo>
                <a:lnTo>
                  <a:pt x="660375" y="644692"/>
                </a:lnTo>
                <a:lnTo>
                  <a:pt x="0" y="644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977206" y="7354093"/>
            <a:ext cx="660375" cy="644691"/>
          </a:xfrm>
          <a:custGeom>
            <a:avLst/>
            <a:gdLst/>
            <a:ahLst/>
            <a:cxnLst/>
            <a:rect l="l" t="t" r="r" b="b"/>
            <a:pathLst>
              <a:path w="660375" h="644691">
                <a:moveTo>
                  <a:pt x="0" y="0"/>
                </a:moveTo>
                <a:lnTo>
                  <a:pt x="660375" y="0"/>
                </a:lnTo>
                <a:lnTo>
                  <a:pt x="660375" y="644691"/>
                </a:lnTo>
                <a:lnTo>
                  <a:pt x="0" y="644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637581" y="2014879"/>
            <a:ext cx="11301259" cy="2373264"/>
          </a:xfrm>
          <a:custGeom>
            <a:avLst/>
            <a:gdLst/>
            <a:ahLst/>
            <a:cxnLst/>
            <a:rect l="l" t="t" r="r" b="b"/>
            <a:pathLst>
              <a:path w="11301259" h="2373264">
                <a:moveTo>
                  <a:pt x="0" y="0"/>
                </a:moveTo>
                <a:lnTo>
                  <a:pt x="11301259" y="0"/>
                </a:lnTo>
                <a:lnTo>
                  <a:pt x="11301259" y="2373265"/>
                </a:lnTo>
                <a:lnTo>
                  <a:pt x="0" y="2373265"/>
                </a:lnTo>
                <a:lnTo>
                  <a:pt x="0" y="0"/>
                </a:lnTo>
                <a:close/>
              </a:path>
            </a:pathLst>
          </a:custGeom>
          <a:blipFill>
            <a:blip r:embed="rId6"/>
            <a:stretch>
              <a:fillRect/>
            </a:stretch>
          </a:blipFill>
        </p:spPr>
      </p:sp>
      <p:sp>
        <p:nvSpPr>
          <p:cNvPr id="7" name="Freeform 7"/>
          <p:cNvSpPr/>
          <p:nvPr/>
        </p:nvSpPr>
        <p:spPr>
          <a:xfrm>
            <a:off x="3637581" y="4997744"/>
            <a:ext cx="11301259" cy="1497417"/>
          </a:xfrm>
          <a:custGeom>
            <a:avLst/>
            <a:gdLst/>
            <a:ahLst/>
            <a:cxnLst/>
            <a:rect l="l" t="t" r="r" b="b"/>
            <a:pathLst>
              <a:path w="11301259" h="1497417">
                <a:moveTo>
                  <a:pt x="0" y="0"/>
                </a:moveTo>
                <a:lnTo>
                  <a:pt x="11301259" y="0"/>
                </a:lnTo>
                <a:lnTo>
                  <a:pt x="11301259" y="1497416"/>
                </a:lnTo>
                <a:lnTo>
                  <a:pt x="0" y="1497416"/>
                </a:lnTo>
                <a:lnTo>
                  <a:pt x="0" y="0"/>
                </a:lnTo>
                <a:close/>
              </a:path>
            </a:pathLst>
          </a:custGeom>
          <a:blipFill>
            <a:blip r:embed="rId7"/>
            <a:stretch>
              <a:fillRect/>
            </a:stretch>
          </a:blipFill>
        </p:spPr>
      </p:sp>
      <p:sp>
        <p:nvSpPr>
          <p:cNvPr id="8" name="Freeform 8"/>
          <p:cNvSpPr/>
          <p:nvPr/>
        </p:nvSpPr>
        <p:spPr>
          <a:xfrm>
            <a:off x="3637581" y="7354093"/>
            <a:ext cx="11301259" cy="1426784"/>
          </a:xfrm>
          <a:custGeom>
            <a:avLst/>
            <a:gdLst/>
            <a:ahLst/>
            <a:cxnLst/>
            <a:rect l="l" t="t" r="r" b="b"/>
            <a:pathLst>
              <a:path w="11301259" h="1426784">
                <a:moveTo>
                  <a:pt x="0" y="0"/>
                </a:moveTo>
                <a:lnTo>
                  <a:pt x="11301259" y="0"/>
                </a:lnTo>
                <a:lnTo>
                  <a:pt x="11301259" y="1426784"/>
                </a:lnTo>
                <a:lnTo>
                  <a:pt x="0" y="1426784"/>
                </a:lnTo>
                <a:lnTo>
                  <a:pt x="0" y="0"/>
                </a:lnTo>
                <a:close/>
              </a:path>
            </a:pathLst>
          </a:custGeom>
          <a:blipFill>
            <a:blip r:embed="rId8"/>
            <a:stretch>
              <a:fillRect/>
            </a:stretch>
          </a:blipFill>
        </p:spPr>
      </p:sp>
      <p:sp>
        <p:nvSpPr>
          <p:cNvPr id="9" name="TextBox 9"/>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10" name="TextBox 10"/>
          <p:cNvSpPr txBox="1"/>
          <p:nvPr/>
        </p:nvSpPr>
        <p:spPr>
          <a:xfrm>
            <a:off x="109437" y="808228"/>
            <a:ext cx="18069125" cy="846386"/>
          </a:xfrm>
          <a:prstGeom prst="rect">
            <a:avLst/>
          </a:prstGeom>
        </p:spPr>
        <p:txBody>
          <a:bodyPr lIns="0" tIns="0" rIns="0" bIns="0" rtlCol="0" anchor="t">
            <a:spAutoFit/>
          </a:bodyPr>
          <a:lstStyle/>
          <a:p>
            <a:pPr algn="ctr">
              <a:lnSpc>
                <a:spcPts val="7040"/>
              </a:lnSpc>
            </a:pPr>
            <a:r>
              <a:rPr lang="en-US" sz="5400" b="1" dirty="0" err="1">
                <a:solidFill>
                  <a:srgbClr val="0C0C0C"/>
                </a:solidFill>
                <a:latin typeface="Roboto Condensed Bold"/>
                <a:ea typeface="Roboto Condensed Bold"/>
                <a:cs typeface="Roboto Condensed Bold"/>
                <a:sym typeface="Roboto Condensed Bold"/>
              </a:rPr>
              <a:t>Lexique</a:t>
            </a:r>
            <a:r>
              <a:rPr lang="en-US" sz="5400" b="1" dirty="0">
                <a:solidFill>
                  <a:srgbClr val="0C0C0C"/>
                </a:solidFill>
                <a:latin typeface="Roboto Condensed Bold"/>
                <a:ea typeface="Roboto Condensed Bold"/>
                <a:cs typeface="Roboto Condensed Bold"/>
                <a:sym typeface="Roboto Condensed Bold"/>
              </a:rPr>
              <a:t> pour les (pas </a:t>
            </a:r>
            <a:r>
              <a:rPr lang="en-US" sz="5400" b="1" dirty="0" err="1">
                <a:solidFill>
                  <a:srgbClr val="0C0C0C"/>
                </a:solidFill>
                <a:latin typeface="Roboto Condensed Bold"/>
                <a:ea typeface="Roboto Condensed Bold"/>
                <a:cs typeface="Roboto Condensed Bold"/>
                <a:sym typeface="Roboto Condensed Bold"/>
              </a:rPr>
              <a:t>si</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nuls</a:t>
            </a:r>
            <a:r>
              <a:rPr lang="en-US" sz="5400" b="1" dirty="0">
                <a:solidFill>
                  <a:srgbClr val="0C0C0C"/>
                </a:solidFill>
                <a:latin typeface="Roboto Condensed Bold"/>
                <a:ea typeface="Roboto Condensed Bold"/>
                <a:cs typeface="Roboto Condensed Bold"/>
                <a:sym typeface="Roboto Condensed Bold"/>
              </a:rPr>
              <a:t> que </a:t>
            </a:r>
            <a:r>
              <a:rPr lang="en-US" sz="5400" b="1" dirty="0" err="1">
                <a:solidFill>
                  <a:srgbClr val="0C0C0C"/>
                </a:solidFill>
                <a:latin typeface="Roboto Condensed Bold"/>
                <a:ea typeface="Roboto Condensed Bold"/>
                <a:cs typeface="Roboto Condensed Bold"/>
                <a:sym typeface="Roboto Condensed Bold"/>
              </a:rPr>
              <a:t>ça</a:t>
            </a:r>
            <a:r>
              <a:rPr lang="en-US" sz="5400" b="1" dirty="0">
                <a:solidFill>
                  <a:srgbClr val="0C0C0C"/>
                </a:solidFill>
                <a:latin typeface="Roboto Condensed Bold"/>
                <a:ea typeface="Roboto Condensed Bold"/>
                <a:cs typeface="Roboto Condensed Bold"/>
                <a:sym typeface="Roboto Condensed Bold"/>
              </a:rPr>
              <a:t>) </a:t>
            </a:r>
            <a:r>
              <a:rPr lang="en-US" sz="5400" b="1" dirty="0" err="1">
                <a:solidFill>
                  <a:srgbClr val="0C0C0C"/>
                </a:solidFill>
                <a:latin typeface="Roboto Condensed Bold"/>
                <a:ea typeface="Roboto Condensed Bold"/>
                <a:cs typeface="Roboto Condensed Bold"/>
                <a:sym typeface="Roboto Condensed Bold"/>
              </a:rPr>
              <a:t>en</a:t>
            </a:r>
            <a:r>
              <a:rPr lang="en-US" sz="5400" b="1" dirty="0">
                <a:solidFill>
                  <a:srgbClr val="0C0C0C"/>
                </a:solidFill>
                <a:latin typeface="Roboto Condensed Bold"/>
                <a:ea typeface="Roboto Condensed Bold"/>
                <a:cs typeface="Roboto Condensed Bold"/>
                <a:sym typeface="Roboto Condensed Bold"/>
              </a:rPr>
              <a:t> IA</a:t>
            </a:r>
          </a:p>
        </p:txBody>
      </p:sp>
      <p:sp>
        <p:nvSpPr>
          <p:cNvPr id="11" name="TextBox 11"/>
          <p:cNvSpPr txBox="1"/>
          <p:nvPr/>
        </p:nvSpPr>
        <p:spPr>
          <a:xfrm>
            <a:off x="5082778" y="9582659"/>
            <a:ext cx="8122444" cy="431657"/>
          </a:xfrm>
          <a:prstGeom prst="rect">
            <a:avLst/>
          </a:prstGeom>
        </p:spPr>
        <p:txBody>
          <a:bodyPr lIns="0" tIns="0" rIns="0" bIns="0" rtlCol="0" anchor="t">
            <a:spAutoFit/>
          </a:bodyPr>
          <a:lstStyle/>
          <a:p>
            <a:pPr algn="ctr">
              <a:lnSpc>
                <a:spcPts val="3507"/>
              </a:lnSpc>
            </a:pPr>
            <a:r>
              <a:rPr lang="en-US" sz="2505" u="sng">
                <a:solidFill>
                  <a:srgbClr val="0061FF"/>
                </a:solidFill>
                <a:latin typeface="Roboto"/>
                <a:ea typeface="Roboto"/>
                <a:cs typeface="Roboto"/>
                <a:sym typeface="Roboto"/>
                <a:hlinkClick r:id="rId9" tooltip="https://www.blogdumoderateur.com/lexique-intelligence-artificielle/"/>
              </a:rPr>
              <a:t>Source Etienne Caillebotte Blog du Modérateur Août 2023</a:t>
            </a:r>
          </a:p>
        </p:txBody>
      </p:sp>
      <p:sp>
        <p:nvSpPr>
          <p:cNvPr id="12" name="Freeform 12"/>
          <p:cNvSpPr/>
          <p:nvPr/>
        </p:nvSpPr>
        <p:spPr>
          <a:xfrm>
            <a:off x="2977206" y="4997744"/>
            <a:ext cx="660375" cy="644691"/>
          </a:xfrm>
          <a:custGeom>
            <a:avLst/>
            <a:gdLst/>
            <a:ahLst/>
            <a:cxnLst/>
            <a:rect l="l" t="t" r="r" b="b"/>
            <a:pathLst>
              <a:path w="660375" h="644691">
                <a:moveTo>
                  <a:pt x="0" y="0"/>
                </a:moveTo>
                <a:lnTo>
                  <a:pt x="660375" y="0"/>
                </a:lnTo>
                <a:lnTo>
                  <a:pt x="660375" y="644691"/>
                </a:lnTo>
                <a:lnTo>
                  <a:pt x="0" y="644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3" name="Image 12">
            <a:extLst>
              <a:ext uri="{FF2B5EF4-FFF2-40B4-BE49-F238E27FC236}">
                <a16:creationId xmlns:a16="http://schemas.microsoft.com/office/drawing/2014/main" id="{50175F6C-1776-4137-BF5D-35CF1A2E9A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98901" y="8992618"/>
            <a:ext cx="2289099" cy="1294382"/>
          </a:xfrm>
          <a:custGeom>
            <a:avLst/>
            <a:gdLst/>
            <a:ahLst/>
            <a:cxnLst/>
            <a:rect l="l" t="t" r="r" b="b"/>
            <a:pathLst>
              <a:path w="2289099" h="1294382">
                <a:moveTo>
                  <a:pt x="0" y="0"/>
                </a:moveTo>
                <a:lnTo>
                  <a:pt x="2289099" y="0"/>
                </a:lnTo>
                <a:lnTo>
                  <a:pt x="2289099" y="1294382"/>
                </a:lnTo>
                <a:lnTo>
                  <a:pt x="0" y="129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71799" y="6134100"/>
            <a:ext cx="12596039" cy="3201058"/>
          </a:xfrm>
          <a:custGeom>
            <a:avLst/>
            <a:gdLst/>
            <a:ahLst/>
            <a:cxnLst/>
            <a:rect l="l" t="t" r="r" b="b"/>
            <a:pathLst>
              <a:path w="12898980" h="6953987">
                <a:moveTo>
                  <a:pt x="0" y="0"/>
                </a:moveTo>
                <a:lnTo>
                  <a:pt x="12898980" y="0"/>
                </a:lnTo>
                <a:lnTo>
                  <a:pt x="12898980" y="6953987"/>
                </a:lnTo>
                <a:lnTo>
                  <a:pt x="0" y="6953987"/>
                </a:lnTo>
                <a:lnTo>
                  <a:pt x="0" y="0"/>
                </a:lnTo>
                <a:close/>
              </a:path>
            </a:pathLst>
          </a:custGeom>
          <a:blipFill>
            <a:blip r:embed="rId4"/>
            <a:stretch>
              <a:fillRect l="-26722" t="-163164" r="-4278" b="-26793"/>
            </a:stretch>
          </a:blipFill>
        </p:spPr>
      </p:sp>
      <p:sp>
        <p:nvSpPr>
          <p:cNvPr id="4" name="TextBox 4"/>
          <p:cNvSpPr txBox="1"/>
          <p:nvPr/>
        </p:nvSpPr>
        <p:spPr>
          <a:xfrm>
            <a:off x="7012" y="3387175"/>
            <a:ext cx="2585073" cy="4968240"/>
          </a:xfrm>
          <a:prstGeom prst="rect">
            <a:avLst/>
          </a:prstGeom>
        </p:spPr>
        <p:txBody>
          <a:bodyPr lIns="0" tIns="0" rIns="0" bIns="0" rtlCol="0" anchor="t">
            <a:spAutoFit/>
          </a:bodyPr>
          <a:lstStyle/>
          <a:p>
            <a:pPr algn="ctr">
              <a:lnSpc>
                <a:spcPts val="4409"/>
              </a:lnSpc>
            </a:pPr>
            <a:r>
              <a:rPr lang="en-US" sz="3150" b="1" dirty="0">
                <a:solidFill>
                  <a:srgbClr val="6420FF"/>
                </a:solidFill>
                <a:latin typeface="Roboto Condensed Bold"/>
                <a:ea typeface="Roboto Condensed Bold"/>
                <a:cs typeface="Roboto Condensed Bold"/>
                <a:sym typeface="Roboto Condensed Bold"/>
              </a:rPr>
              <a:t>TEST DE TURING </a:t>
            </a:r>
            <a:r>
              <a:rPr lang="en-US" sz="3150" b="1" dirty="0" err="1">
                <a:solidFill>
                  <a:srgbClr val="6420FF"/>
                </a:solidFill>
                <a:latin typeface="Roboto Condensed Bold"/>
                <a:ea typeface="Roboto Condensed Bold"/>
                <a:cs typeface="Roboto Condensed Bold"/>
                <a:sym typeface="Roboto Condensed Bold"/>
              </a:rPr>
              <a:t>en</a:t>
            </a:r>
            <a:r>
              <a:rPr lang="en-US" sz="3150" b="1" dirty="0">
                <a:solidFill>
                  <a:srgbClr val="6420FF"/>
                </a:solidFill>
                <a:latin typeface="Roboto Condensed Bold"/>
                <a:ea typeface="Roboto Condensed Bold"/>
                <a:cs typeface="Roboto Condensed Bold"/>
                <a:sym typeface="Roboto Condensed Bold"/>
              </a:rPr>
              <a:t> 1950 !</a:t>
            </a:r>
          </a:p>
          <a:p>
            <a:pPr algn="ctr">
              <a:lnSpc>
                <a:spcPts val="4409"/>
              </a:lnSpc>
            </a:pPr>
            <a:endParaRPr lang="en-US" sz="3150" b="1" dirty="0">
              <a:solidFill>
                <a:srgbClr val="6420FF"/>
              </a:solidFill>
              <a:latin typeface="Roboto Condensed Bold"/>
              <a:ea typeface="Roboto Condensed Bold"/>
              <a:cs typeface="Roboto Condensed Bold"/>
              <a:sym typeface="Roboto Condensed Bold"/>
            </a:endParaRPr>
          </a:p>
          <a:p>
            <a:pPr algn="ctr">
              <a:lnSpc>
                <a:spcPts val="4409"/>
              </a:lnSpc>
            </a:pPr>
            <a:endParaRPr lang="en-US" sz="3150" b="1" dirty="0">
              <a:solidFill>
                <a:srgbClr val="6420FF"/>
              </a:solidFill>
              <a:latin typeface="Roboto Condensed Bold"/>
              <a:ea typeface="Roboto Condensed Bold"/>
              <a:cs typeface="Roboto Condensed Bold"/>
              <a:sym typeface="Roboto Condensed Bold"/>
            </a:endParaRPr>
          </a:p>
          <a:p>
            <a:pPr algn="ctr">
              <a:lnSpc>
                <a:spcPts val="4409"/>
              </a:lnSpc>
            </a:pPr>
            <a:r>
              <a:rPr lang="en-US" sz="3150" b="1" dirty="0">
                <a:solidFill>
                  <a:srgbClr val="6420FF"/>
                </a:solidFill>
                <a:latin typeface="Roboto Condensed Bold"/>
                <a:ea typeface="Roboto Condensed Bold"/>
                <a:cs typeface="Roboto Condensed Bold"/>
                <a:sym typeface="Roboto Condensed Bold"/>
              </a:rPr>
              <a:t>Avant la </a:t>
            </a:r>
            <a:r>
              <a:rPr lang="en-US" sz="3150" b="1" dirty="0" err="1">
                <a:solidFill>
                  <a:srgbClr val="6420FF"/>
                </a:solidFill>
                <a:latin typeface="Roboto Condensed Bold"/>
                <a:ea typeface="Roboto Condensed Bold"/>
                <a:cs typeface="Roboto Condensed Bold"/>
                <a:sym typeface="Roboto Condensed Bold"/>
              </a:rPr>
              <a:t>création</a:t>
            </a:r>
            <a:endParaRPr lang="en-US" sz="3150" b="1" dirty="0">
              <a:solidFill>
                <a:srgbClr val="6420FF"/>
              </a:solidFill>
              <a:latin typeface="Roboto Condensed Bold"/>
              <a:ea typeface="Roboto Condensed Bold"/>
              <a:cs typeface="Roboto Condensed Bold"/>
              <a:sym typeface="Roboto Condensed Bold"/>
            </a:endParaRPr>
          </a:p>
          <a:p>
            <a:pPr algn="ctr">
              <a:lnSpc>
                <a:spcPts val="4409"/>
              </a:lnSpc>
            </a:pPr>
            <a:r>
              <a:rPr lang="en-US" sz="3150" b="1" dirty="0" err="1">
                <a:solidFill>
                  <a:srgbClr val="6420FF"/>
                </a:solidFill>
                <a:latin typeface="Roboto Condensed Bold"/>
                <a:ea typeface="Roboto Condensed Bold"/>
                <a:cs typeface="Roboto Condensed Bold"/>
                <a:sym typeface="Roboto Condensed Bold"/>
              </a:rPr>
              <a:t>d’Internet</a:t>
            </a:r>
            <a:r>
              <a:rPr lang="en-US" sz="3150" b="1" dirty="0">
                <a:solidFill>
                  <a:srgbClr val="6420FF"/>
                </a:solidFill>
                <a:latin typeface="Roboto Condensed Bold"/>
                <a:ea typeface="Roboto Condensed Bold"/>
                <a:cs typeface="Roboto Condensed Bold"/>
                <a:sym typeface="Roboto Condensed Bold"/>
              </a:rPr>
              <a:t> </a:t>
            </a:r>
            <a:r>
              <a:rPr lang="en-US" sz="3150" b="1" dirty="0" err="1">
                <a:solidFill>
                  <a:srgbClr val="6420FF"/>
                </a:solidFill>
                <a:latin typeface="Roboto Condensed Bold"/>
                <a:ea typeface="Roboto Condensed Bold"/>
                <a:cs typeface="Roboto Condensed Bold"/>
                <a:sym typeface="Roboto Condensed Bold"/>
              </a:rPr>
              <a:t>en</a:t>
            </a:r>
            <a:r>
              <a:rPr lang="en-US" sz="3150" b="1" dirty="0">
                <a:solidFill>
                  <a:srgbClr val="6420FF"/>
                </a:solidFill>
                <a:latin typeface="Roboto Condensed Bold"/>
                <a:ea typeface="Roboto Condensed Bold"/>
                <a:cs typeface="Roboto Condensed Bold"/>
                <a:sym typeface="Roboto Condensed Bold"/>
              </a:rPr>
              <a:t> 1960</a:t>
            </a:r>
          </a:p>
        </p:txBody>
      </p:sp>
      <p:sp>
        <p:nvSpPr>
          <p:cNvPr id="5" name="Freeform 5"/>
          <p:cNvSpPr/>
          <p:nvPr/>
        </p:nvSpPr>
        <p:spPr>
          <a:xfrm>
            <a:off x="251387" y="5194210"/>
            <a:ext cx="2175372" cy="677085"/>
          </a:xfrm>
          <a:custGeom>
            <a:avLst/>
            <a:gdLst/>
            <a:ahLst/>
            <a:cxnLst/>
            <a:rect l="l" t="t" r="r" b="b"/>
            <a:pathLst>
              <a:path w="2175372" h="677085">
                <a:moveTo>
                  <a:pt x="0" y="0"/>
                </a:moveTo>
                <a:lnTo>
                  <a:pt x="2175372" y="0"/>
                </a:lnTo>
                <a:lnTo>
                  <a:pt x="2175372" y="677085"/>
                </a:lnTo>
                <a:lnTo>
                  <a:pt x="0" y="677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4273" y="1291716"/>
            <a:ext cx="16358615" cy="897682"/>
          </a:xfrm>
          <a:prstGeom prst="rect">
            <a:avLst/>
          </a:prstGeom>
        </p:spPr>
        <p:txBody>
          <a:bodyPr wrap="square" lIns="0" tIns="0" rIns="0" bIns="0" rtlCol="0" anchor="t">
            <a:spAutoFit/>
          </a:bodyPr>
          <a:lstStyle/>
          <a:p>
            <a:pPr algn="ctr">
              <a:lnSpc>
                <a:spcPts val="7040"/>
              </a:lnSpc>
            </a:pPr>
            <a:r>
              <a:rPr lang="en-US" sz="6000" b="1" dirty="0" err="1">
                <a:solidFill>
                  <a:srgbClr val="0C0C0C"/>
                </a:solidFill>
                <a:latin typeface="Roboto Condensed Bold"/>
                <a:ea typeface="Roboto Condensed Bold"/>
                <a:cs typeface="Roboto Condensed Bold"/>
                <a:sym typeface="Roboto Condensed Bold"/>
              </a:rPr>
              <a:t>Définir</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l’Intelligence</a:t>
            </a:r>
            <a:r>
              <a:rPr lang="en-US" sz="6000" b="1" dirty="0">
                <a:solidFill>
                  <a:srgbClr val="0C0C0C"/>
                </a:solidFill>
                <a:latin typeface="Roboto Condensed Bold"/>
                <a:ea typeface="Roboto Condensed Bold"/>
                <a:cs typeface="Roboto Condensed Bold"/>
                <a:sym typeface="Roboto Condensed Bold"/>
              </a:rPr>
              <a:t> </a:t>
            </a:r>
            <a:r>
              <a:rPr lang="en-US" sz="6000" b="1" dirty="0" err="1">
                <a:solidFill>
                  <a:srgbClr val="0C0C0C"/>
                </a:solidFill>
                <a:latin typeface="Roboto Condensed Bold"/>
                <a:ea typeface="Roboto Condensed Bold"/>
                <a:cs typeface="Roboto Condensed Bold"/>
                <a:sym typeface="Roboto Condensed Bold"/>
              </a:rPr>
              <a:t>Artificielle</a:t>
            </a:r>
            <a:endParaRPr lang="en-US" sz="6000" b="1" dirty="0">
              <a:solidFill>
                <a:srgbClr val="0C0C0C"/>
              </a:solidFill>
              <a:latin typeface="Roboto Condensed Bold"/>
              <a:ea typeface="Roboto Condensed Bold"/>
              <a:cs typeface="Roboto Condensed Bold"/>
              <a:sym typeface="Roboto Condensed Bold"/>
            </a:endParaRPr>
          </a:p>
        </p:txBody>
      </p:sp>
      <p:sp>
        <p:nvSpPr>
          <p:cNvPr id="7" name="TextBox 7"/>
          <p:cNvSpPr txBox="1"/>
          <p:nvPr/>
        </p:nvSpPr>
        <p:spPr>
          <a:xfrm>
            <a:off x="1028700" y="-1058530"/>
            <a:ext cx="7423055" cy="1076325"/>
          </a:xfrm>
          <a:prstGeom prst="rect">
            <a:avLst/>
          </a:prstGeom>
        </p:spPr>
        <p:txBody>
          <a:bodyPr lIns="0" tIns="0" rIns="0" bIns="0" rtlCol="0" anchor="t">
            <a:spAutoFit/>
          </a:bodyPr>
          <a:lstStyle/>
          <a:p>
            <a:pPr algn="l">
              <a:lnSpc>
                <a:spcPts val="8250"/>
              </a:lnSpc>
            </a:pPr>
            <a:r>
              <a:rPr lang="en-US" sz="7500" b="1">
                <a:solidFill>
                  <a:srgbClr val="0C0C0C"/>
                </a:solidFill>
                <a:latin typeface="Roboto Condensed Bold"/>
                <a:ea typeface="Roboto Condensed Bold"/>
                <a:cs typeface="Roboto Condensed Bold"/>
                <a:sym typeface="Roboto Condensed Bold"/>
              </a:rPr>
              <a:t>Contenu partie 1</a:t>
            </a:r>
          </a:p>
        </p:txBody>
      </p:sp>
      <p:sp>
        <p:nvSpPr>
          <p:cNvPr id="8" name="TextBox 8"/>
          <p:cNvSpPr txBox="1"/>
          <p:nvPr/>
        </p:nvSpPr>
        <p:spPr>
          <a:xfrm>
            <a:off x="4847034" y="9582659"/>
            <a:ext cx="8593931" cy="431657"/>
          </a:xfrm>
          <a:prstGeom prst="rect">
            <a:avLst/>
          </a:prstGeom>
        </p:spPr>
        <p:txBody>
          <a:bodyPr lIns="0" tIns="0" rIns="0" bIns="0" rtlCol="0" anchor="t">
            <a:spAutoFit/>
          </a:bodyPr>
          <a:lstStyle/>
          <a:p>
            <a:pPr algn="ctr">
              <a:lnSpc>
                <a:spcPts val="3507"/>
              </a:lnSpc>
            </a:pPr>
            <a:r>
              <a:rPr lang="en-US" sz="2505">
                <a:solidFill>
                  <a:srgbClr val="0C0C0C"/>
                </a:solidFill>
                <a:latin typeface="Roboto"/>
                <a:ea typeface="Roboto"/>
                <a:cs typeface="Roboto"/>
                <a:sym typeface="Roboto"/>
              </a:rPr>
              <a:t>Source </a:t>
            </a:r>
            <a:r>
              <a:rPr lang="en-US" sz="2505" u="sng">
                <a:solidFill>
                  <a:srgbClr val="0061FF"/>
                </a:solidFill>
                <a:latin typeface="Roboto"/>
                <a:ea typeface="Roboto"/>
                <a:cs typeface="Roboto"/>
                <a:sym typeface="Roboto"/>
                <a:hlinkClick r:id="rId7" tooltip="https://cafeia.org"/>
              </a:rPr>
              <a:t>Café IA</a:t>
            </a:r>
            <a:r>
              <a:rPr lang="en-US" sz="2505">
                <a:solidFill>
                  <a:srgbClr val="0C0C0C"/>
                </a:solidFill>
                <a:latin typeface="Roboto"/>
                <a:ea typeface="Roboto"/>
                <a:cs typeface="Roboto"/>
                <a:sym typeface="Roboto"/>
              </a:rPr>
              <a:t> Conseil National du Numérique et INRIA 2024</a:t>
            </a:r>
          </a:p>
        </p:txBody>
      </p:sp>
      <p:pic>
        <p:nvPicPr>
          <p:cNvPr id="9" name="Image 8">
            <a:extLst>
              <a:ext uri="{FF2B5EF4-FFF2-40B4-BE49-F238E27FC236}">
                <a16:creationId xmlns:a16="http://schemas.microsoft.com/office/drawing/2014/main" id="{33037F34-C1AF-48D9-862A-59961C1B5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pic>
        <p:nvPicPr>
          <p:cNvPr id="10" name="Image 9">
            <a:extLst>
              <a:ext uri="{FF2B5EF4-FFF2-40B4-BE49-F238E27FC236}">
                <a16:creationId xmlns:a16="http://schemas.microsoft.com/office/drawing/2014/main" id="{144E4168-7D3D-437D-9CA8-28EBBC06BE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947338"/>
            <a:ext cx="1591347" cy="2331643"/>
          </a:xfrm>
          <a:prstGeom prst="rect">
            <a:avLst/>
          </a:prstGeom>
        </p:spPr>
      </p:pic>
      <p:sp>
        <p:nvSpPr>
          <p:cNvPr id="11" name="Rectangle 10">
            <a:extLst>
              <a:ext uri="{FF2B5EF4-FFF2-40B4-BE49-F238E27FC236}">
                <a16:creationId xmlns:a16="http://schemas.microsoft.com/office/drawing/2014/main" id="{8A38791B-8F6E-4E75-B28A-AE9FF9477004}"/>
              </a:ext>
            </a:extLst>
          </p:cNvPr>
          <p:cNvSpPr/>
          <p:nvPr/>
        </p:nvSpPr>
        <p:spPr>
          <a:xfrm>
            <a:off x="2820684" y="2281317"/>
            <a:ext cx="13409915" cy="2246769"/>
          </a:xfrm>
          <a:prstGeom prst="rect">
            <a:avLst/>
          </a:prstGeom>
        </p:spPr>
        <p:txBody>
          <a:bodyPr wrap="square">
            <a:spAutoFit/>
          </a:bodyPr>
          <a:lstStyle/>
          <a:p>
            <a:r>
              <a:rPr lang="fr-FR" sz="2000" dirty="0">
                <a:latin typeface="Roboto Condensed" panose="020B0604020202020204" charset="0"/>
                <a:ea typeface="Roboto Condensed" panose="020B0604020202020204" charset="0"/>
              </a:rPr>
              <a:t>L’intelligence artificielle est un procédé logique et automatisé reposant généralement sur un algorithme et en mesure de réaliser des tâches bien définies. Pour </a:t>
            </a:r>
            <a:r>
              <a:rPr lang="fr-FR" sz="2000" dirty="0">
                <a:latin typeface="Roboto Condensed" panose="020B0604020202020204" charset="0"/>
                <a:ea typeface="Roboto Condensed" panose="020B0604020202020204" charset="0"/>
                <a:hlinkClick r:id="rId10" tooltip="Intelligence artificielle : définition et utilisation - Parlement européen"/>
              </a:rPr>
              <a:t>le Parlement européen</a:t>
            </a:r>
            <a:r>
              <a:rPr lang="fr-FR" sz="2000" dirty="0">
                <a:latin typeface="Roboto Condensed" panose="020B0604020202020204" charset="0"/>
                <a:ea typeface="Roboto Condensed" panose="020B0604020202020204" charset="0"/>
              </a:rPr>
              <a:t>, constitue une intelligence artificielle tout outil utilisé par une machine afin de « </a:t>
            </a:r>
            <a:r>
              <a:rPr lang="fr-FR" sz="2000" i="1" dirty="0">
                <a:latin typeface="Roboto Condensed" panose="020B0604020202020204" charset="0"/>
                <a:ea typeface="Roboto Condensed" panose="020B0604020202020204" charset="0"/>
              </a:rPr>
              <a:t>reproduire des comportements liés aux humains, tels que le raisonnement, la planification et la créativité</a:t>
            </a:r>
            <a:r>
              <a:rPr lang="fr-FR" sz="2000" dirty="0">
                <a:latin typeface="Roboto Condensed" panose="020B0604020202020204" charset="0"/>
                <a:ea typeface="Roboto Condensed" panose="020B0604020202020204" charset="0"/>
              </a:rPr>
              <a:t> ». </a:t>
            </a:r>
          </a:p>
          <a:p>
            <a:r>
              <a:rPr lang="fr-FR" sz="2000" dirty="0">
                <a:latin typeface="Roboto Condensed" panose="020B0604020202020204" charset="0"/>
                <a:ea typeface="Roboto Condensed" panose="020B0604020202020204" charset="0"/>
              </a:rPr>
              <a:t>Plus précisément, la Commission européenne considère que l’IA regroupe :</a:t>
            </a:r>
          </a:p>
          <a:p>
            <a:pPr>
              <a:buFont typeface="Arial" panose="020B0604020202020204" pitchFamily="34" charset="0"/>
              <a:buChar char="•"/>
            </a:pPr>
            <a:r>
              <a:rPr lang="fr-FR" sz="2000" dirty="0">
                <a:latin typeface="Roboto Condensed" panose="020B0604020202020204" charset="0"/>
                <a:ea typeface="Roboto Condensed" panose="020B0604020202020204" charset="0"/>
              </a:rPr>
              <a:t>les approches d’</a:t>
            </a:r>
            <a:r>
              <a:rPr lang="fr-FR" sz="2000" dirty="0">
                <a:latin typeface="Roboto Condensed" panose="020B0604020202020204" charset="0"/>
                <a:ea typeface="Roboto Condensed" panose="020B0604020202020204" charset="0"/>
                <a:hlinkClick r:id="rId11" tooltip="Apprentissage automatique (définition) - Nouvelle fenêtre"/>
              </a:rPr>
              <a:t>apprentissage automatique</a:t>
            </a:r>
            <a:r>
              <a:rPr lang="fr-FR" sz="2000" dirty="0">
                <a:latin typeface="Roboto Condensed" panose="020B0604020202020204" charset="0"/>
                <a:ea typeface="Roboto Condensed" panose="020B0604020202020204" charset="0"/>
              </a:rPr>
              <a:t> ;</a:t>
            </a:r>
          </a:p>
          <a:p>
            <a:pPr>
              <a:buFont typeface="Arial" panose="020B0604020202020204" pitchFamily="34" charset="0"/>
              <a:buChar char="•"/>
            </a:pPr>
            <a:r>
              <a:rPr lang="fr-FR" sz="2000" dirty="0">
                <a:latin typeface="Roboto Condensed" panose="020B0604020202020204" charset="0"/>
                <a:ea typeface="Roboto Condensed" panose="020B0604020202020204" charset="0"/>
              </a:rPr>
              <a:t>les approches fondées sur la logique et les connaissances ;</a:t>
            </a:r>
          </a:p>
          <a:p>
            <a:pPr>
              <a:buFont typeface="Arial" panose="020B0604020202020204" pitchFamily="34" charset="0"/>
              <a:buChar char="•"/>
            </a:pPr>
            <a:r>
              <a:rPr lang="fr-FR" sz="2000" dirty="0">
                <a:latin typeface="Roboto Condensed" panose="020B0604020202020204" charset="0"/>
                <a:ea typeface="Roboto Condensed" panose="020B0604020202020204" charset="0"/>
              </a:rPr>
              <a:t>les approches statistiques et les méthodes de recherche et d’optimisation.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43036" y="2023357"/>
            <a:ext cx="8941509" cy="8167502"/>
          </a:xfrm>
          <a:custGeom>
            <a:avLst/>
            <a:gdLst/>
            <a:ahLst/>
            <a:cxnLst/>
            <a:rect l="l" t="t" r="r" b="b"/>
            <a:pathLst>
              <a:path w="8941509" h="8167502">
                <a:moveTo>
                  <a:pt x="0" y="0"/>
                </a:moveTo>
                <a:lnTo>
                  <a:pt x="8941509" y="0"/>
                </a:lnTo>
                <a:lnTo>
                  <a:pt x="8941509" y="8167502"/>
                </a:lnTo>
                <a:lnTo>
                  <a:pt x="0" y="8167502"/>
                </a:lnTo>
                <a:lnTo>
                  <a:pt x="0" y="0"/>
                </a:lnTo>
                <a:close/>
              </a:path>
            </a:pathLst>
          </a:custGeom>
          <a:blipFill>
            <a:blip r:embed="rId2"/>
            <a:stretch>
              <a:fillRect/>
            </a:stretch>
          </a:blipFill>
        </p:spPr>
      </p:sp>
      <p:sp>
        <p:nvSpPr>
          <p:cNvPr id="3" name="TextBox 3"/>
          <p:cNvSpPr txBox="1"/>
          <p:nvPr/>
        </p:nvSpPr>
        <p:spPr>
          <a:xfrm>
            <a:off x="25400" y="947338"/>
            <a:ext cx="18288000" cy="817531"/>
          </a:xfrm>
          <a:prstGeom prst="rect">
            <a:avLst/>
          </a:prstGeom>
        </p:spPr>
        <p:txBody>
          <a:bodyPr lIns="0" tIns="0" rIns="0" bIns="0" rtlCol="0" anchor="t">
            <a:spAutoFit/>
          </a:bodyPr>
          <a:lstStyle/>
          <a:p>
            <a:pPr algn="ctr">
              <a:lnSpc>
                <a:spcPts val="7260"/>
              </a:lnSpc>
            </a:pPr>
            <a:r>
              <a:rPr lang="en-US" sz="3600" b="1" dirty="0">
                <a:solidFill>
                  <a:srgbClr val="000000"/>
                </a:solidFill>
                <a:latin typeface="Roboto Condensed Bold"/>
                <a:ea typeface="Roboto Condensed Bold"/>
                <a:cs typeface="Roboto Condensed Bold"/>
                <a:sym typeface="Roboto Condensed Bold"/>
              </a:rPr>
              <a:t>COMMENT L’IA APPREND ? Explication d’un </a:t>
            </a:r>
            <a:r>
              <a:rPr lang="en-US" sz="3600" b="1" dirty="0" err="1">
                <a:solidFill>
                  <a:srgbClr val="000000"/>
                </a:solidFill>
                <a:latin typeface="Roboto Condensed Bold"/>
                <a:ea typeface="Roboto Condensed Bold"/>
                <a:cs typeface="Roboto Condensed Bold"/>
                <a:sym typeface="Roboto Condensed Bold"/>
              </a:rPr>
              <a:t>jeu</a:t>
            </a:r>
            <a:r>
              <a:rPr lang="en-US" sz="3600" b="1" dirty="0">
                <a:solidFill>
                  <a:srgbClr val="000000"/>
                </a:solidFill>
                <a:latin typeface="Roboto Condensed Bold"/>
                <a:ea typeface="Roboto Condensed Bold"/>
                <a:cs typeface="Roboto Condensed Bold"/>
                <a:sym typeface="Roboto Condensed Bold"/>
              </a:rPr>
              <a:t> de </a:t>
            </a:r>
            <a:r>
              <a:rPr lang="en-US" sz="3600" b="1" dirty="0" err="1">
                <a:solidFill>
                  <a:srgbClr val="000000"/>
                </a:solidFill>
                <a:latin typeface="Roboto Condensed Bold"/>
                <a:ea typeface="Roboto Condensed Bold"/>
                <a:cs typeface="Roboto Condensed Bold"/>
                <a:sym typeface="Roboto Condensed Bold"/>
              </a:rPr>
              <a:t>données</a:t>
            </a:r>
            <a:r>
              <a:rPr lang="en-US" sz="3600" b="1" dirty="0">
                <a:solidFill>
                  <a:srgbClr val="000000"/>
                </a:solidFill>
                <a:latin typeface="Roboto Condensed Bold"/>
                <a:ea typeface="Roboto Condensed Bold"/>
                <a:cs typeface="Roboto Condensed Bold"/>
                <a:sym typeface="Roboto Condensed Bold"/>
              </a:rPr>
              <a:t> par </a:t>
            </a:r>
            <a:r>
              <a:rPr lang="en-US" sz="3600" b="1" dirty="0" err="1">
                <a:solidFill>
                  <a:srgbClr val="000000"/>
                </a:solidFill>
                <a:latin typeface="Roboto Condensed Bold"/>
                <a:ea typeface="Roboto Condensed Bold"/>
                <a:cs typeface="Roboto Condensed Bold"/>
                <a:sym typeface="Roboto Condensed Bold"/>
              </a:rPr>
              <a:t>Astrapi</a:t>
            </a:r>
            <a:endParaRPr lang="en-US" sz="3600" b="1" dirty="0">
              <a:solidFill>
                <a:srgbClr val="000000"/>
              </a:solidFill>
              <a:latin typeface="Roboto Condensed Bold"/>
              <a:ea typeface="Roboto Condensed Bold"/>
              <a:cs typeface="Roboto Condensed Bold"/>
              <a:sym typeface="Roboto Condensed Bold"/>
            </a:endParaRPr>
          </a:p>
        </p:txBody>
      </p:sp>
      <p:sp>
        <p:nvSpPr>
          <p:cNvPr id="4" name="TextBox 4"/>
          <p:cNvSpPr txBox="1"/>
          <p:nvPr/>
        </p:nvSpPr>
        <p:spPr>
          <a:xfrm>
            <a:off x="12616770" y="7611776"/>
            <a:ext cx="4110633" cy="431657"/>
          </a:xfrm>
          <a:prstGeom prst="rect">
            <a:avLst/>
          </a:prstGeom>
        </p:spPr>
        <p:txBody>
          <a:bodyPr lIns="0" tIns="0" rIns="0" bIns="0" rtlCol="0" anchor="t">
            <a:spAutoFit/>
          </a:bodyPr>
          <a:lstStyle/>
          <a:p>
            <a:pPr algn="ctr">
              <a:lnSpc>
                <a:spcPts val="3507"/>
              </a:lnSpc>
            </a:pPr>
            <a:r>
              <a:rPr lang="en-US" sz="2505" b="1">
                <a:solidFill>
                  <a:srgbClr val="0061FF"/>
                </a:solidFill>
                <a:latin typeface="Roboto Bold"/>
                <a:ea typeface="Roboto Bold"/>
                <a:cs typeface="Roboto Bold"/>
                <a:sym typeface="Roboto Bold"/>
              </a:rPr>
              <a:t>Source Astrapi octobre 2023</a:t>
            </a:r>
          </a:p>
        </p:txBody>
      </p:sp>
      <p:sp>
        <p:nvSpPr>
          <p:cNvPr id="5" name="Freeform 5"/>
          <p:cNvSpPr/>
          <p:nvPr/>
        </p:nvSpPr>
        <p:spPr>
          <a:xfrm>
            <a:off x="17140762" y="268987"/>
            <a:ext cx="868726" cy="868726"/>
          </a:xfrm>
          <a:custGeom>
            <a:avLst/>
            <a:gdLst/>
            <a:ahLst/>
            <a:cxnLst/>
            <a:rect l="l" t="t" r="r" b="b"/>
            <a:pathLst>
              <a:path w="868726" h="868726">
                <a:moveTo>
                  <a:pt x="0" y="0"/>
                </a:moveTo>
                <a:lnTo>
                  <a:pt x="868726" y="0"/>
                </a:lnTo>
                <a:lnTo>
                  <a:pt x="868726" y="868726"/>
                </a:lnTo>
                <a:lnTo>
                  <a:pt x="0" y="868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Image 5">
            <a:extLst>
              <a:ext uri="{FF2B5EF4-FFF2-40B4-BE49-F238E27FC236}">
                <a16:creationId xmlns:a16="http://schemas.microsoft.com/office/drawing/2014/main" id="{8AD25A61-0D5D-44B4-AAB5-6F560DA0F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426"/>
            <a:ext cx="18288000" cy="99776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1814</TotalTime>
  <Words>1736</Words>
  <Application>Microsoft Office PowerPoint</Application>
  <PresentationFormat>Personnalisé</PresentationFormat>
  <Paragraphs>226</Paragraphs>
  <Slides>43</Slides>
  <Notes>2</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43</vt:i4>
      </vt:variant>
    </vt:vector>
  </HeadingPairs>
  <TitlesOfParts>
    <vt:vector size="59" baseType="lpstr">
      <vt:lpstr>Arial Black</vt:lpstr>
      <vt:lpstr>Calibri</vt:lpstr>
      <vt:lpstr>Tahoma</vt:lpstr>
      <vt:lpstr>Knewave</vt:lpstr>
      <vt:lpstr>Jura Light</vt:lpstr>
      <vt:lpstr>Jura Bold</vt:lpstr>
      <vt:lpstr>Times New Roman</vt:lpstr>
      <vt:lpstr>Roboto Condensed</vt:lpstr>
      <vt:lpstr>Source Serif Pro</vt:lpstr>
      <vt:lpstr>Roboto Bold</vt:lpstr>
      <vt:lpstr>Arial</vt:lpstr>
      <vt:lpstr>Jura</vt:lpstr>
      <vt:lpstr>Roboto</vt:lpstr>
      <vt:lpstr>Roboto Condensed Bold</vt:lpstr>
      <vt:lpstr>Zurich BT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BASES) maj 07/04/2025 SUPPORT Atelier Café IA TOUT PUBLIC CoNum Jdaum - Comparathon</dc:title>
  <dc:creator>Antoine COMBET</dc:creator>
  <cp:lastModifiedBy>Antoine COMBET</cp:lastModifiedBy>
  <cp:revision>62</cp:revision>
  <dcterms:created xsi:type="dcterms:W3CDTF">2006-08-16T00:00:00Z</dcterms:created>
  <dcterms:modified xsi:type="dcterms:W3CDTF">2025-09-05T06:56:27Z</dcterms:modified>
  <dc:identifier>DAGdAju_tG8</dc:identifier>
</cp:coreProperties>
</file>